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notesSlides/notesSlide5.xml" ContentType="application/vnd.openxmlformats-officedocument.presentationml.notesSlide+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5.xml" ContentType="application/vnd.openxmlformats-officedocument.presentationml.tags+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notesSlides/notesSlide10.xml" ContentType="application/vnd.openxmlformats-officedocument.presentationml.notesSlide+xml"/>
  <Override PartName="/ppt/tags/tag48.xml" ContentType="application/vnd.openxmlformats-officedocument.presentationml.tags+xml"/>
  <Override PartName="/ppt/notesSlides/notesSlide11.xml" ContentType="application/vnd.openxmlformats-officedocument.presentationml.notesSlide+xml"/>
  <Override PartName="/ppt/tags/tag49.xml" ContentType="application/vnd.openxmlformats-officedocument.presentationml.tags+xml"/>
  <Override PartName="/ppt/notesSlides/notesSlide12.xml" ContentType="application/vnd.openxmlformats-officedocument.presentationml.notesSlide+xml"/>
  <Override PartName="/ppt/tags/tag50.xml" ContentType="application/vnd.openxmlformats-officedocument.presentationml.tags+xml"/>
  <Override PartName="/ppt/notesSlides/notesSlide13.xml" ContentType="application/vnd.openxmlformats-officedocument.presentationml.notesSlide+xml"/>
  <Override PartName="/ppt/tags/tag51.xml" ContentType="application/vnd.openxmlformats-officedocument.presentationml.tags+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4"/>
  </p:sldMasterIdLst>
  <p:notesMasterIdLst>
    <p:notesMasterId r:id="rId20"/>
  </p:notesMasterIdLst>
  <p:handoutMasterIdLst>
    <p:handoutMasterId r:id="rId21"/>
  </p:handoutMasterIdLst>
  <p:sldIdLst>
    <p:sldId id="312" r:id="rId5"/>
    <p:sldId id="357" r:id="rId6"/>
    <p:sldId id="342" r:id="rId7"/>
    <p:sldId id="351" r:id="rId8"/>
    <p:sldId id="343" r:id="rId9"/>
    <p:sldId id="344" r:id="rId10"/>
    <p:sldId id="345" r:id="rId11"/>
    <p:sldId id="352" r:id="rId12"/>
    <p:sldId id="359" r:id="rId13"/>
    <p:sldId id="346" r:id="rId14"/>
    <p:sldId id="350" r:id="rId15"/>
    <p:sldId id="358" r:id="rId16"/>
    <p:sldId id="360" r:id="rId17"/>
    <p:sldId id="354" r:id="rId18"/>
    <p:sldId id="361" r:id="rId19"/>
  </p:sldIdLst>
  <p:sldSz cx="12192000" cy="6858000"/>
  <p:notesSz cx="7315200" cy="9601200"/>
  <p:custDataLst>
    <p:tags r:id="rId22"/>
  </p:custDataLst>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2D874C-F5B1-2FDE-8E06-FD91C531BBD6}" name="Simon Kurney" initials="SK" userId="S::s3h4zdkzrzsmdp5k@students.rwth-aachen.de::1cda9ef0-5c6c-4831-8224-310560ea3cb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F"/>
    <a:srgbClr val="235D97"/>
    <a:srgbClr val="438CD4"/>
    <a:srgbClr val="040000"/>
    <a:srgbClr val="1D7FC6"/>
    <a:srgbClr val="0061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062" autoAdjust="0"/>
    <p:restoredTop sz="94660"/>
  </p:normalViewPr>
  <p:slideViewPr>
    <p:cSldViewPr snapToGrid="0">
      <p:cViewPr>
        <p:scale>
          <a:sx n="125" d="100"/>
          <a:sy n="125" d="100"/>
        </p:scale>
        <p:origin x="1156" y="6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325655281969817E-2"/>
          <c:y val="2.3203926818384651E-2"/>
          <c:w val="0.97934868943606035"/>
          <c:h val="0.95359214636323075"/>
        </c:manualLayout>
      </c:layout>
      <c:barChart>
        <c:barDir val="col"/>
        <c:grouping val="stacked"/>
        <c:varyColors val="0"/>
        <c:ser>
          <c:idx val="0"/>
          <c:order val="0"/>
          <c:spPr>
            <a:solidFill>
              <a:srgbClr val="D9D9D9"/>
            </a:solidFill>
            <a:ln>
              <a:noFill/>
            </a:ln>
          </c:spPr>
          <c:invertIfNegative val="0"/>
          <c:dPt>
            <c:idx val="14"/>
            <c:invertIfNegative val="0"/>
            <c:bubble3D val="0"/>
            <c:spPr>
              <a:solidFill>
                <a:schemeClr val="tx2"/>
              </a:solidFill>
              <a:ln>
                <a:noFill/>
              </a:ln>
            </c:spPr>
            <c:extLst>
              <c:ext xmlns:c16="http://schemas.microsoft.com/office/drawing/2014/chart" uri="{C3380CC4-5D6E-409C-BE32-E72D297353CC}">
                <c16:uniqueId val="{00000000-6D3E-45EE-95E6-1FF271E8D881}"/>
              </c:ext>
            </c:extLst>
          </c:dPt>
          <c:val>
            <c:numRef>
              <c:f>Sheet1!$A$1:$O$1</c:f>
              <c:numCache>
                <c:formatCode>General</c:formatCode>
                <c:ptCount val="15"/>
                <c:pt idx="0">
                  <c:v>1367.39</c:v>
                </c:pt>
                <c:pt idx="1">
                  <c:v>1402.73</c:v>
                </c:pt>
                <c:pt idx="2">
                  <c:v>1408.39</c:v>
                </c:pt>
                <c:pt idx="3">
                  <c:v>1481.92</c:v>
                </c:pt>
                <c:pt idx="4">
                  <c:v>1883.75</c:v>
                </c:pt>
                <c:pt idx="5">
                  <c:v>2024.83</c:v>
                </c:pt>
                <c:pt idx="6">
                  <c:v>2219.2399999999998</c:v>
                </c:pt>
                <c:pt idx="7">
                  <c:v>2367.48</c:v>
                </c:pt>
                <c:pt idx="8">
                  <c:v>2905.67</c:v>
                </c:pt>
                <c:pt idx="9">
                  <c:v>2878.1</c:v>
                </c:pt>
                <c:pt idx="10">
                  <c:v>3194.01</c:v>
                </c:pt>
                <c:pt idx="11">
                  <c:v>3826.3</c:v>
                </c:pt>
                <c:pt idx="12">
                  <c:v>4797.6000000000004</c:v>
                </c:pt>
                <c:pt idx="13">
                  <c:v>4843.6000000000004</c:v>
                </c:pt>
                <c:pt idx="14">
                  <c:v>5138.7</c:v>
                </c:pt>
              </c:numCache>
            </c:numRef>
          </c:val>
          <c:extLst>
            <c:ext xmlns:c16="http://schemas.microsoft.com/office/drawing/2014/chart" uri="{C3380CC4-5D6E-409C-BE32-E72D297353CC}">
              <c16:uniqueId val="{00000001-6D3E-45EE-95E6-1FF271E8D881}"/>
            </c:ext>
          </c:extLst>
        </c:ser>
        <c:dLbls>
          <c:showLegendKey val="0"/>
          <c:showVal val="0"/>
          <c:showCatName val="0"/>
          <c:showSerName val="0"/>
          <c:showPercent val="0"/>
          <c:showBubbleSize val="0"/>
        </c:dLbls>
        <c:gapWidth val="80"/>
        <c:overlap val="100"/>
        <c:axId val="1705609183"/>
        <c:axId val="1"/>
      </c:barChart>
      <c:catAx>
        <c:axId val="170560918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5138.7"/>
          <c:min val="0"/>
        </c:scaling>
        <c:delete val="1"/>
        <c:axPos val="l"/>
        <c:numFmt formatCode="General" sourceLinked="1"/>
        <c:majorTickMark val="out"/>
        <c:minorTickMark val="none"/>
        <c:tickLblPos val="nextTo"/>
        <c:crossAx val="1705609183"/>
        <c:crosses val="min"/>
        <c:crossBetween val="between"/>
      </c:valAx>
    </c:plotArea>
    <c:plotVisOnly val="0"/>
    <c:dispBlanksAs val="gap"/>
    <c:showDLblsOverMax val="1"/>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94182A-2721-484A-899C-166AE4AD990E}"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5DE93E4A-CF0B-46AA-9C40-914742BB4365}">
      <dgm:prSet phldrT="[Text]"/>
      <dgm:spPr>
        <a:ln>
          <a:solidFill>
            <a:srgbClr val="00549F"/>
          </a:solidFill>
        </a:ln>
      </dgm:spPr>
      <dgm:t>
        <a:bodyPr/>
        <a:lstStyle/>
        <a:p>
          <a:r>
            <a:rPr lang="en-US" dirty="0"/>
            <a:t>Dividing data into 5 stratified Folds</a:t>
          </a:r>
        </a:p>
      </dgm:t>
    </dgm:pt>
    <dgm:pt modelId="{F8CDC3F0-2ACC-4EA3-B85B-C7586F536694}" type="parTrans" cxnId="{5AE80580-66B6-4C24-AF50-BAB6621A4AEB}">
      <dgm:prSet/>
      <dgm:spPr/>
      <dgm:t>
        <a:bodyPr/>
        <a:lstStyle/>
        <a:p>
          <a:endParaRPr lang="en-US"/>
        </a:p>
      </dgm:t>
    </dgm:pt>
    <dgm:pt modelId="{E23A6E6A-2FE5-4626-85A4-9A80798743B8}" type="sibTrans" cxnId="{5AE80580-66B6-4C24-AF50-BAB6621A4AEB}">
      <dgm:prSet/>
      <dgm:spPr>
        <a:solidFill>
          <a:schemeClr val="tx2"/>
        </a:solidFill>
      </dgm:spPr>
      <dgm:t>
        <a:bodyPr/>
        <a:lstStyle/>
        <a:p>
          <a:endParaRPr lang="en-US"/>
        </a:p>
      </dgm:t>
    </dgm:pt>
    <dgm:pt modelId="{307C76CB-7A02-4A9F-8381-DD9CD9681195}">
      <dgm:prSet phldrT="[Text]"/>
      <dgm:spPr>
        <a:ln>
          <a:solidFill>
            <a:srgbClr val="00549F"/>
          </a:solidFill>
        </a:ln>
      </dgm:spPr>
      <dgm:t>
        <a:bodyPr/>
        <a:lstStyle/>
        <a:p>
          <a:r>
            <a:rPr lang="en-US" dirty="0"/>
            <a:t>Train on 4 Folds, Validate on 1 Fold</a:t>
          </a:r>
        </a:p>
      </dgm:t>
    </dgm:pt>
    <dgm:pt modelId="{A9EF95A5-2748-4F0D-BF0A-7D370941B3BA}" type="parTrans" cxnId="{6D8DB636-3D66-4DEA-85D3-B93D4B2566EA}">
      <dgm:prSet/>
      <dgm:spPr/>
      <dgm:t>
        <a:bodyPr/>
        <a:lstStyle/>
        <a:p>
          <a:endParaRPr lang="en-US"/>
        </a:p>
      </dgm:t>
    </dgm:pt>
    <dgm:pt modelId="{FCF3A7ED-120D-4B85-B602-F99C8BB68223}" type="sibTrans" cxnId="{6D8DB636-3D66-4DEA-85D3-B93D4B2566EA}">
      <dgm:prSet/>
      <dgm:spPr>
        <a:solidFill>
          <a:schemeClr val="tx2"/>
        </a:solidFill>
      </dgm:spPr>
      <dgm:t>
        <a:bodyPr/>
        <a:lstStyle/>
        <a:p>
          <a:endParaRPr lang="en-US"/>
        </a:p>
      </dgm:t>
    </dgm:pt>
    <dgm:pt modelId="{1FAEA7B0-2767-49D6-B371-42D8005A7FE3}">
      <dgm:prSet phldrT="[Text]"/>
      <dgm:spPr>
        <a:ln>
          <a:solidFill>
            <a:srgbClr val="00549F"/>
          </a:solidFill>
        </a:ln>
      </dgm:spPr>
      <dgm:t>
        <a:bodyPr/>
        <a:lstStyle/>
        <a:p>
          <a:r>
            <a:rPr lang="en-US" dirty="0"/>
            <a:t>Evaluate and Aggregate Performance</a:t>
          </a:r>
        </a:p>
      </dgm:t>
    </dgm:pt>
    <dgm:pt modelId="{6753FA6E-DE1A-4C71-AC86-B7662FFC7551}" type="parTrans" cxnId="{2EA55068-32BA-465F-BA86-97BC34AA66A0}">
      <dgm:prSet/>
      <dgm:spPr/>
      <dgm:t>
        <a:bodyPr/>
        <a:lstStyle/>
        <a:p>
          <a:endParaRPr lang="en-US"/>
        </a:p>
      </dgm:t>
    </dgm:pt>
    <dgm:pt modelId="{15C8E9AA-ADEA-4B1D-995B-A4133B4AADA0}" type="sibTrans" cxnId="{2EA55068-32BA-465F-BA86-97BC34AA66A0}">
      <dgm:prSet/>
      <dgm:spPr>
        <a:solidFill>
          <a:schemeClr val="tx2"/>
        </a:solidFill>
      </dgm:spPr>
      <dgm:t>
        <a:bodyPr/>
        <a:lstStyle/>
        <a:p>
          <a:endParaRPr lang="en-US"/>
        </a:p>
      </dgm:t>
    </dgm:pt>
    <dgm:pt modelId="{BF70E705-F3BE-4AC6-81AE-7E835A49D04A}">
      <dgm:prSet phldrT="[Text]"/>
      <dgm:spPr>
        <a:ln>
          <a:solidFill>
            <a:srgbClr val="00549F"/>
          </a:solidFill>
        </a:ln>
      </dgm:spPr>
      <dgm:t>
        <a:bodyPr/>
        <a:lstStyle/>
        <a:p>
          <a:r>
            <a:rPr lang="en-US" dirty="0"/>
            <a:t>Select the Best Hyperparameters and Model</a:t>
          </a:r>
        </a:p>
      </dgm:t>
    </dgm:pt>
    <dgm:pt modelId="{366C0B4C-C347-46AB-83AD-60C8A491B008}" type="parTrans" cxnId="{4B29F510-2837-4054-B630-748FC1202321}">
      <dgm:prSet/>
      <dgm:spPr/>
      <dgm:t>
        <a:bodyPr/>
        <a:lstStyle/>
        <a:p>
          <a:endParaRPr lang="en-US"/>
        </a:p>
      </dgm:t>
    </dgm:pt>
    <dgm:pt modelId="{7EA79644-D300-4792-B6B2-C77201012CAB}" type="sibTrans" cxnId="{4B29F510-2837-4054-B630-748FC1202321}">
      <dgm:prSet/>
      <dgm:spPr>
        <a:solidFill>
          <a:schemeClr val="tx2"/>
        </a:solidFill>
      </dgm:spPr>
      <dgm:t>
        <a:bodyPr/>
        <a:lstStyle/>
        <a:p>
          <a:endParaRPr lang="en-US"/>
        </a:p>
      </dgm:t>
    </dgm:pt>
    <dgm:pt modelId="{C164A50E-11DF-40E2-8326-EBB6057B4270}">
      <dgm:prSet phldrT="[Text]"/>
      <dgm:spPr>
        <a:ln>
          <a:solidFill>
            <a:srgbClr val="00549F"/>
          </a:solidFill>
        </a:ln>
      </dgm:spPr>
      <dgm:t>
        <a:bodyPr tIns="0" bIns="0"/>
        <a:lstStyle/>
        <a:p>
          <a:r>
            <a:rPr lang="en-US" dirty="0"/>
            <a:t>Model and Hyperparameter Selection</a:t>
          </a:r>
        </a:p>
      </dgm:t>
    </dgm:pt>
    <dgm:pt modelId="{8D55470B-7E37-46A1-97B6-7679B3ED7AE2}" type="parTrans" cxnId="{E2F36572-CF03-4AC9-8A39-FC1F376089CD}">
      <dgm:prSet/>
      <dgm:spPr/>
      <dgm:t>
        <a:bodyPr/>
        <a:lstStyle/>
        <a:p>
          <a:endParaRPr lang="en-US"/>
        </a:p>
      </dgm:t>
    </dgm:pt>
    <dgm:pt modelId="{65187273-D6C1-4A51-9864-9C2C7ABCC511}" type="sibTrans" cxnId="{E2F36572-CF03-4AC9-8A39-FC1F376089CD}">
      <dgm:prSet/>
      <dgm:spPr>
        <a:solidFill>
          <a:schemeClr val="tx2"/>
        </a:solidFill>
      </dgm:spPr>
      <dgm:t>
        <a:bodyPr/>
        <a:lstStyle/>
        <a:p>
          <a:endParaRPr lang="en-US"/>
        </a:p>
      </dgm:t>
    </dgm:pt>
    <dgm:pt modelId="{243FE2A4-2704-42BF-8A2C-28B092326FB3}" type="pres">
      <dgm:prSet presAssocID="{BB94182A-2721-484A-899C-166AE4AD990E}" presName="cycle" presStyleCnt="0">
        <dgm:presLayoutVars>
          <dgm:dir/>
          <dgm:resizeHandles val="exact"/>
        </dgm:presLayoutVars>
      </dgm:prSet>
      <dgm:spPr/>
    </dgm:pt>
    <dgm:pt modelId="{25CBBD9B-46CD-46F8-BD43-4D2282E4C4CF}" type="pres">
      <dgm:prSet presAssocID="{5DE93E4A-CF0B-46AA-9C40-914742BB4365}" presName="dummy" presStyleCnt="0"/>
      <dgm:spPr/>
    </dgm:pt>
    <dgm:pt modelId="{BCD2DF1C-4C8E-4C11-A084-943F81C132D1}" type="pres">
      <dgm:prSet presAssocID="{5DE93E4A-CF0B-46AA-9C40-914742BB4365}" presName="node" presStyleLbl="revTx" presStyleIdx="0" presStyleCnt="5" custScaleY="68158">
        <dgm:presLayoutVars>
          <dgm:bulletEnabled val="1"/>
        </dgm:presLayoutVars>
      </dgm:prSet>
      <dgm:spPr>
        <a:prstGeom prst="roundRect">
          <a:avLst/>
        </a:prstGeom>
      </dgm:spPr>
    </dgm:pt>
    <dgm:pt modelId="{0E6E3A17-1B7F-4BE5-96A3-B272F08B196A}" type="pres">
      <dgm:prSet presAssocID="{E23A6E6A-2FE5-4626-85A4-9A80798743B8}" presName="sibTrans" presStyleLbl="node1" presStyleIdx="0" presStyleCnt="5"/>
      <dgm:spPr/>
    </dgm:pt>
    <dgm:pt modelId="{90BC31E6-9AF0-4A32-8D64-1108C4FE7144}" type="pres">
      <dgm:prSet presAssocID="{307C76CB-7A02-4A9F-8381-DD9CD9681195}" presName="dummy" presStyleCnt="0"/>
      <dgm:spPr/>
    </dgm:pt>
    <dgm:pt modelId="{D7EB4CD9-6A28-485D-83F5-01A00ED84513}" type="pres">
      <dgm:prSet presAssocID="{307C76CB-7A02-4A9F-8381-DD9CD9681195}" presName="node" presStyleLbl="revTx" presStyleIdx="1" presStyleCnt="5" custScaleY="57903">
        <dgm:presLayoutVars>
          <dgm:bulletEnabled val="1"/>
        </dgm:presLayoutVars>
      </dgm:prSet>
      <dgm:spPr>
        <a:prstGeom prst="roundRect">
          <a:avLst/>
        </a:prstGeom>
      </dgm:spPr>
    </dgm:pt>
    <dgm:pt modelId="{EE3CA5B6-F06C-43F2-8995-C8B71C4071FA}" type="pres">
      <dgm:prSet presAssocID="{FCF3A7ED-120D-4B85-B602-F99C8BB68223}" presName="sibTrans" presStyleLbl="node1" presStyleIdx="1" presStyleCnt="5"/>
      <dgm:spPr/>
    </dgm:pt>
    <dgm:pt modelId="{6705CC43-44AA-4C3F-9F48-185384ECE542}" type="pres">
      <dgm:prSet presAssocID="{1FAEA7B0-2767-49D6-B371-42D8005A7FE3}" presName="dummy" presStyleCnt="0"/>
      <dgm:spPr/>
    </dgm:pt>
    <dgm:pt modelId="{BA30DBE3-FBB0-44D7-AFEC-515B55463FB0}" type="pres">
      <dgm:prSet presAssocID="{1FAEA7B0-2767-49D6-B371-42D8005A7FE3}" presName="node" presStyleLbl="revTx" presStyleIdx="2" presStyleCnt="5" custScaleY="70963">
        <dgm:presLayoutVars>
          <dgm:bulletEnabled val="1"/>
        </dgm:presLayoutVars>
      </dgm:prSet>
      <dgm:spPr>
        <a:prstGeom prst="roundRect">
          <a:avLst/>
        </a:prstGeom>
      </dgm:spPr>
    </dgm:pt>
    <dgm:pt modelId="{076122C0-90C7-4EC7-BF1C-06114FC9F0D8}" type="pres">
      <dgm:prSet presAssocID="{15C8E9AA-ADEA-4B1D-995B-A4133B4AADA0}" presName="sibTrans" presStyleLbl="node1" presStyleIdx="2" presStyleCnt="5"/>
      <dgm:spPr/>
    </dgm:pt>
    <dgm:pt modelId="{33CED998-7FEC-4B36-A87D-C3694D8958F4}" type="pres">
      <dgm:prSet presAssocID="{BF70E705-F3BE-4AC6-81AE-7E835A49D04A}" presName="dummy" presStyleCnt="0"/>
      <dgm:spPr/>
    </dgm:pt>
    <dgm:pt modelId="{CF497CB4-6B07-4CA7-ACDF-1BEC2ADB3163}" type="pres">
      <dgm:prSet presAssocID="{BF70E705-F3BE-4AC6-81AE-7E835A49D04A}" presName="node" presStyleLbl="revTx" presStyleIdx="3" presStyleCnt="5" custScaleY="72421">
        <dgm:presLayoutVars>
          <dgm:bulletEnabled val="1"/>
        </dgm:presLayoutVars>
      </dgm:prSet>
      <dgm:spPr>
        <a:prstGeom prst="roundRect">
          <a:avLst/>
        </a:prstGeom>
      </dgm:spPr>
    </dgm:pt>
    <dgm:pt modelId="{87A96635-110F-44B5-A5C3-54E868C0237E}" type="pres">
      <dgm:prSet presAssocID="{7EA79644-D300-4792-B6B2-C77201012CAB}" presName="sibTrans" presStyleLbl="node1" presStyleIdx="3" presStyleCnt="5"/>
      <dgm:spPr/>
    </dgm:pt>
    <dgm:pt modelId="{010F873F-E5B0-41F4-A06A-6A438AC56F02}" type="pres">
      <dgm:prSet presAssocID="{C164A50E-11DF-40E2-8326-EBB6057B4270}" presName="dummy" presStyleCnt="0"/>
      <dgm:spPr/>
    </dgm:pt>
    <dgm:pt modelId="{027E5FD5-A2E6-4151-9C23-BD924E302E72}" type="pres">
      <dgm:prSet presAssocID="{C164A50E-11DF-40E2-8326-EBB6057B4270}" presName="node" presStyleLbl="revTx" presStyleIdx="4" presStyleCnt="5" custScaleX="100000" custScaleY="68159">
        <dgm:presLayoutVars>
          <dgm:bulletEnabled val="1"/>
        </dgm:presLayoutVars>
      </dgm:prSet>
      <dgm:spPr>
        <a:prstGeom prst="roundRect">
          <a:avLst/>
        </a:prstGeom>
      </dgm:spPr>
    </dgm:pt>
    <dgm:pt modelId="{4B188E7E-728E-4096-9A22-35EE5E0E6CC3}" type="pres">
      <dgm:prSet presAssocID="{65187273-D6C1-4A51-9864-9C2C7ABCC511}" presName="sibTrans" presStyleLbl="node1" presStyleIdx="4" presStyleCnt="5"/>
      <dgm:spPr/>
    </dgm:pt>
  </dgm:ptLst>
  <dgm:cxnLst>
    <dgm:cxn modelId="{A5AB5700-86D9-4012-82D5-220077B2DDAB}" type="presOf" srcId="{FCF3A7ED-120D-4B85-B602-F99C8BB68223}" destId="{EE3CA5B6-F06C-43F2-8995-C8B71C4071FA}" srcOrd="0" destOrd="0" presId="urn:microsoft.com/office/officeart/2005/8/layout/cycle1"/>
    <dgm:cxn modelId="{4A925907-F706-4FB3-AD37-FB51A2BA7AC3}" type="presOf" srcId="{7EA79644-D300-4792-B6B2-C77201012CAB}" destId="{87A96635-110F-44B5-A5C3-54E868C0237E}" srcOrd="0" destOrd="0" presId="urn:microsoft.com/office/officeart/2005/8/layout/cycle1"/>
    <dgm:cxn modelId="{4B29F510-2837-4054-B630-748FC1202321}" srcId="{BB94182A-2721-484A-899C-166AE4AD990E}" destId="{BF70E705-F3BE-4AC6-81AE-7E835A49D04A}" srcOrd="3" destOrd="0" parTransId="{366C0B4C-C347-46AB-83AD-60C8A491B008}" sibTransId="{7EA79644-D300-4792-B6B2-C77201012CAB}"/>
    <dgm:cxn modelId="{1AB8B416-14BD-4457-BB8B-37AAA32680D8}" type="presOf" srcId="{65187273-D6C1-4A51-9864-9C2C7ABCC511}" destId="{4B188E7E-728E-4096-9A22-35EE5E0E6CC3}" srcOrd="0" destOrd="0" presId="urn:microsoft.com/office/officeart/2005/8/layout/cycle1"/>
    <dgm:cxn modelId="{808B7D18-FCAA-4C60-9DC1-2147B8E287DD}" type="presOf" srcId="{15C8E9AA-ADEA-4B1D-995B-A4133B4AADA0}" destId="{076122C0-90C7-4EC7-BF1C-06114FC9F0D8}" srcOrd="0" destOrd="0" presId="urn:microsoft.com/office/officeart/2005/8/layout/cycle1"/>
    <dgm:cxn modelId="{6D8DB636-3D66-4DEA-85D3-B93D4B2566EA}" srcId="{BB94182A-2721-484A-899C-166AE4AD990E}" destId="{307C76CB-7A02-4A9F-8381-DD9CD9681195}" srcOrd="1" destOrd="0" parTransId="{A9EF95A5-2748-4F0D-BF0A-7D370941B3BA}" sibTransId="{FCF3A7ED-120D-4B85-B602-F99C8BB68223}"/>
    <dgm:cxn modelId="{CD6DDC5E-CC3B-4BA2-9A60-78747D3F35D9}" type="presOf" srcId="{BB94182A-2721-484A-899C-166AE4AD990E}" destId="{243FE2A4-2704-42BF-8A2C-28B092326FB3}" srcOrd="0" destOrd="0" presId="urn:microsoft.com/office/officeart/2005/8/layout/cycle1"/>
    <dgm:cxn modelId="{2EA55068-32BA-465F-BA86-97BC34AA66A0}" srcId="{BB94182A-2721-484A-899C-166AE4AD990E}" destId="{1FAEA7B0-2767-49D6-B371-42D8005A7FE3}" srcOrd="2" destOrd="0" parTransId="{6753FA6E-DE1A-4C71-AC86-B7662FFC7551}" sibTransId="{15C8E9AA-ADEA-4B1D-995B-A4133B4AADA0}"/>
    <dgm:cxn modelId="{E2F36572-CF03-4AC9-8A39-FC1F376089CD}" srcId="{BB94182A-2721-484A-899C-166AE4AD990E}" destId="{C164A50E-11DF-40E2-8326-EBB6057B4270}" srcOrd="4" destOrd="0" parTransId="{8D55470B-7E37-46A1-97B6-7679B3ED7AE2}" sibTransId="{65187273-D6C1-4A51-9864-9C2C7ABCC511}"/>
    <dgm:cxn modelId="{D44C205A-1EA2-41CD-A4E1-0B498474FA50}" type="presOf" srcId="{1FAEA7B0-2767-49D6-B371-42D8005A7FE3}" destId="{BA30DBE3-FBB0-44D7-AFEC-515B55463FB0}" srcOrd="0" destOrd="0" presId="urn:microsoft.com/office/officeart/2005/8/layout/cycle1"/>
    <dgm:cxn modelId="{5AE80580-66B6-4C24-AF50-BAB6621A4AEB}" srcId="{BB94182A-2721-484A-899C-166AE4AD990E}" destId="{5DE93E4A-CF0B-46AA-9C40-914742BB4365}" srcOrd="0" destOrd="0" parTransId="{F8CDC3F0-2ACC-4EA3-B85B-C7586F536694}" sibTransId="{E23A6E6A-2FE5-4626-85A4-9A80798743B8}"/>
    <dgm:cxn modelId="{FF8D9A81-13DF-4A75-8A22-047F1F8FCADE}" type="presOf" srcId="{5DE93E4A-CF0B-46AA-9C40-914742BB4365}" destId="{BCD2DF1C-4C8E-4C11-A084-943F81C132D1}" srcOrd="0" destOrd="0" presId="urn:microsoft.com/office/officeart/2005/8/layout/cycle1"/>
    <dgm:cxn modelId="{0D645A9B-B742-4748-B73A-A5D8CAE4A706}" type="presOf" srcId="{BF70E705-F3BE-4AC6-81AE-7E835A49D04A}" destId="{CF497CB4-6B07-4CA7-ACDF-1BEC2ADB3163}" srcOrd="0" destOrd="0" presId="urn:microsoft.com/office/officeart/2005/8/layout/cycle1"/>
    <dgm:cxn modelId="{5EFC8DA0-8F79-4E1E-BE2D-22FF34D1BD6E}" type="presOf" srcId="{C164A50E-11DF-40E2-8326-EBB6057B4270}" destId="{027E5FD5-A2E6-4151-9C23-BD924E302E72}" srcOrd="0" destOrd="0" presId="urn:microsoft.com/office/officeart/2005/8/layout/cycle1"/>
    <dgm:cxn modelId="{C7E993F5-A8C8-4942-9330-CD9E694292E8}" type="presOf" srcId="{E23A6E6A-2FE5-4626-85A4-9A80798743B8}" destId="{0E6E3A17-1B7F-4BE5-96A3-B272F08B196A}" srcOrd="0" destOrd="0" presId="urn:microsoft.com/office/officeart/2005/8/layout/cycle1"/>
    <dgm:cxn modelId="{680382FD-7102-4AF6-86FE-A81396CBD8B7}" type="presOf" srcId="{307C76CB-7A02-4A9F-8381-DD9CD9681195}" destId="{D7EB4CD9-6A28-485D-83F5-01A00ED84513}" srcOrd="0" destOrd="0" presId="urn:microsoft.com/office/officeart/2005/8/layout/cycle1"/>
    <dgm:cxn modelId="{2657AF0B-5D5D-42FD-8268-43CDFD84E35C}" type="presParOf" srcId="{243FE2A4-2704-42BF-8A2C-28B092326FB3}" destId="{25CBBD9B-46CD-46F8-BD43-4D2282E4C4CF}" srcOrd="0" destOrd="0" presId="urn:microsoft.com/office/officeart/2005/8/layout/cycle1"/>
    <dgm:cxn modelId="{72A0A603-C8C5-42AE-AF04-4173BB52F9B8}" type="presParOf" srcId="{243FE2A4-2704-42BF-8A2C-28B092326FB3}" destId="{BCD2DF1C-4C8E-4C11-A084-943F81C132D1}" srcOrd="1" destOrd="0" presId="urn:microsoft.com/office/officeart/2005/8/layout/cycle1"/>
    <dgm:cxn modelId="{1CD8318E-C9C9-4F21-B660-5D2F431C5500}" type="presParOf" srcId="{243FE2A4-2704-42BF-8A2C-28B092326FB3}" destId="{0E6E3A17-1B7F-4BE5-96A3-B272F08B196A}" srcOrd="2" destOrd="0" presId="urn:microsoft.com/office/officeart/2005/8/layout/cycle1"/>
    <dgm:cxn modelId="{4F1A13DF-8767-44E0-BCA3-B988CFEF5B49}" type="presParOf" srcId="{243FE2A4-2704-42BF-8A2C-28B092326FB3}" destId="{90BC31E6-9AF0-4A32-8D64-1108C4FE7144}" srcOrd="3" destOrd="0" presId="urn:microsoft.com/office/officeart/2005/8/layout/cycle1"/>
    <dgm:cxn modelId="{E9570048-60DA-4720-9FCE-EAC639B30E9C}" type="presParOf" srcId="{243FE2A4-2704-42BF-8A2C-28B092326FB3}" destId="{D7EB4CD9-6A28-485D-83F5-01A00ED84513}" srcOrd="4" destOrd="0" presId="urn:microsoft.com/office/officeart/2005/8/layout/cycle1"/>
    <dgm:cxn modelId="{4BFA982E-4DB8-44DF-930D-A0BC9157E40B}" type="presParOf" srcId="{243FE2A4-2704-42BF-8A2C-28B092326FB3}" destId="{EE3CA5B6-F06C-43F2-8995-C8B71C4071FA}" srcOrd="5" destOrd="0" presId="urn:microsoft.com/office/officeart/2005/8/layout/cycle1"/>
    <dgm:cxn modelId="{09948BE7-C378-4D50-9F1E-CB5C519E1B25}" type="presParOf" srcId="{243FE2A4-2704-42BF-8A2C-28B092326FB3}" destId="{6705CC43-44AA-4C3F-9F48-185384ECE542}" srcOrd="6" destOrd="0" presId="urn:microsoft.com/office/officeart/2005/8/layout/cycle1"/>
    <dgm:cxn modelId="{ED34C6C4-193E-4459-BFB7-3F03DEEA7E7B}" type="presParOf" srcId="{243FE2A4-2704-42BF-8A2C-28B092326FB3}" destId="{BA30DBE3-FBB0-44D7-AFEC-515B55463FB0}" srcOrd="7" destOrd="0" presId="urn:microsoft.com/office/officeart/2005/8/layout/cycle1"/>
    <dgm:cxn modelId="{11BF7202-A83B-46FF-9BC3-7A2C847A3E1D}" type="presParOf" srcId="{243FE2A4-2704-42BF-8A2C-28B092326FB3}" destId="{076122C0-90C7-4EC7-BF1C-06114FC9F0D8}" srcOrd="8" destOrd="0" presId="urn:microsoft.com/office/officeart/2005/8/layout/cycle1"/>
    <dgm:cxn modelId="{3D372882-0E67-4717-8A30-C0574667A712}" type="presParOf" srcId="{243FE2A4-2704-42BF-8A2C-28B092326FB3}" destId="{33CED998-7FEC-4B36-A87D-C3694D8958F4}" srcOrd="9" destOrd="0" presId="urn:microsoft.com/office/officeart/2005/8/layout/cycle1"/>
    <dgm:cxn modelId="{A0548F19-DD10-4FF5-B8A4-36DC05E45EEB}" type="presParOf" srcId="{243FE2A4-2704-42BF-8A2C-28B092326FB3}" destId="{CF497CB4-6B07-4CA7-ACDF-1BEC2ADB3163}" srcOrd="10" destOrd="0" presId="urn:microsoft.com/office/officeart/2005/8/layout/cycle1"/>
    <dgm:cxn modelId="{F0DB02DC-0437-4577-8F1B-C36687EE614C}" type="presParOf" srcId="{243FE2A4-2704-42BF-8A2C-28B092326FB3}" destId="{87A96635-110F-44B5-A5C3-54E868C0237E}" srcOrd="11" destOrd="0" presId="urn:microsoft.com/office/officeart/2005/8/layout/cycle1"/>
    <dgm:cxn modelId="{989B21E7-2190-4F4D-8337-ADDCA078A8B7}" type="presParOf" srcId="{243FE2A4-2704-42BF-8A2C-28B092326FB3}" destId="{010F873F-E5B0-41F4-A06A-6A438AC56F02}" srcOrd="12" destOrd="0" presId="urn:microsoft.com/office/officeart/2005/8/layout/cycle1"/>
    <dgm:cxn modelId="{90DD4C09-EE99-49A2-BAAE-83F888C31F94}" type="presParOf" srcId="{243FE2A4-2704-42BF-8A2C-28B092326FB3}" destId="{027E5FD5-A2E6-4151-9C23-BD924E302E72}" srcOrd="13" destOrd="0" presId="urn:microsoft.com/office/officeart/2005/8/layout/cycle1"/>
    <dgm:cxn modelId="{128200F4-3389-4456-A296-3880257BAD7E}" type="presParOf" srcId="{243FE2A4-2704-42BF-8A2C-28B092326FB3}" destId="{4B188E7E-728E-4096-9A22-35EE5E0E6CC3}" srcOrd="14" destOrd="0" presId="urn:microsoft.com/office/officeart/2005/8/layout/cycle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760680-9E04-40ED-B54F-BAA49F96A759}" type="doc">
      <dgm:prSet loTypeId="urn:microsoft.com/office/officeart/2005/8/layout/chevronAccent+Icon" loCatId="process" qsTypeId="urn:microsoft.com/office/officeart/2005/8/quickstyle/simple1" qsCatId="simple" csTypeId="urn:microsoft.com/office/officeart/2005/8/colors/accent0_2" csCatId="mainScheme" phldr="1"/>
      <dgm:spPr/>
      <dgm:t>
        <a:bodyPr/>
        <a:lstStyle/>
        <a:p>
          <a:endParaRPr lang="en-US"/>
        </a:p>
      </dgm:t>
    </dgm:pt>
    <dgm:pt modelId="{029CD575-AF5C-40D4-8C5A-582BB0A251D8}">
      <dgm:prSet phldrT="[Text]" custT="1"/>
      <dgm:spPr/>
      <dgm:t>
        <a:bodyPr/>
        <a:lstStyle/>
        <a:p>
          <a:r>
            <a:rPr lang="en-AU" sz="1400" dirty="0">
              <a:solidFill>
                <a:schemeClr val="tx1"/>
              </a:solidFill>
              <a:latin typeface="+mj-lt"/>
            </a:rPr>
            <a:t>Request News and Stock Price</a:t>
          </a:r>
          <a:endParaRPr lang="en-US" sz="1400" dirty="0">
            <a:solidFill>
              <a:schemeClr val="tx1"/>
            </a:solidFill>
            <a:latin typeface="+mj-lt"/>
          </a:endParaRPr>
        </a:p>
      </dgm:t>
    </dgm:pt>
    <dgm:pt modelId="{259CA721-F130-4C6D-B65B-451F59B4A2EF}" type="parTrans" cxnId="{B548B1CA-D46B-4351-BA1B-B5ACDFBC49B3}">
      <dgm:prSet/>
      <dgm:spPr/>
      <dgm:t>
        <a:bodyPr/>
        <a:lstStyle/>
        <a:p>
          <a:endParaRPr lang="en-US" sz="3200">
            <a:latin typeface="+mj-lt"/>
          </a:endParaRPr>
        </a:p>
      </dgm:t>
    </dgm:pt>
    <dgm:pt modelId="{A677DF45-A52B-415E-A4B7-361EEA0D8389}" type="sibTrans" cxnId="{B548B1CA-D46B-4351-BA1B-B5ACDFBC49B3}">
      <dgm:prSet/>
      <dgm:spPr/>
      <dgm:t>
        <a:bodyPr/>
        <a:lstStyle/>
        <a:p>
          <a:endParaRPr lang="en-US" sz="3200">
            <a:latin typeface="+mj-lt"/>
          </a:endParaRPr>
        </a:p>
      </dgm:t>
    </dgm:pt>
    <dgm:pt modelId="{DF033AA4-5EA8-4D75-841D-D445D8484B79}">
      <dgm:prSet phldrT="[Text]" custT="1"/>
      <dgm:spPr/>
      <dgm:t>
        <a:bodyPr/>
        <a:lstStyle/>
        <a:p>
          <a:r>
            <a:rPr lang="en-AU" sz="1400" dirty="0">
              <a:solidFill>
                <a:schemeClr val="tx1"/>
              </a:solidFill>
              <a:latin typeface="+mj-lt"/>
            </a:rPr>
            <a:t>Handle Missing Data</a:t>
          </a:r>
          <a:endParaRPr lang="en-US" sz="1400" dirty="0">
            <a:solidFill>
              <a:schemeClr val="tx1"/>
            </a:solidFill>
            <a:latin typeface="+mj-lt"/>
          </a:endParaRPr>
        </a:p>
      </dgm:t>
    </dgm:pt>
    <dgm:pt modelId="{FE434145-6766-49DE-98A5-34EE5070F730}" type="parTrans" cxnId="{986E201C-7864-41DB-9E2A-EB516D2D61C6}">
      <dgm:prSet/>
      <dgm:spPr/>
      <dgm:t>
        <a:bodyPr/>
        <a:lstStyle/>
        <a:p>
          <a:endParaRPr lang="en-US" sz="3200">
            <a:latin typeface="+mj-lt"/>
          </a:endParaRPr>
        </a:p>
      </dgm:t>
    </dgm:pt>
    <dgm:pt modelId="{EB87C89B-1232-45D9-B453-C78EA041E4F4}" type="sibTrans" cxnId="{986E201C-7864-41DB-9E2A-EB516D2D61C6}">
      <dgm:prSet/>
      <dgm:spPr/>
      <dgm:t>
        <a:bodyPr/>
        <a:lstStyle/>
        <a:p>
          <a:endParaRPr lang="en-US" sz="3200">
            <a:latin typeface="+mj-lt"/>
          </a:endParaRPr>
        </a:p>
      </dgm:t>
    </dgm:pt>
    <dgm:pt modelId="{0AA41BD2-FCDA-48A1-A8C0-A3382790FF94}">
      <dgm:prSet custT="1"/>
      <dgm:spPr/>
      <dgm:t>
        <a:bodyPr/>
        <a:lstStyle/>
        <a:p>
          <a:r>
            <a:rPr lang="en-AU" sz="1400" dirty="0">
              <a:solidFill>
                <a:schemeClr val="tx1"/>
              </a:solidFill>
              <a:latin typeface="+mj-lt"/>
            </a:rPr>
            <a:t>Perform Data Cleaning </a:t>
          </a:r>
          <a:endParaRPr lang="en-US" sz="1400" dirty="0">
            <a:solidFill>
              <a:schemeClr val="tx1"/>
            </a:solidFill>
            <a:latin typeface="+mj-lt"/>
          </a:endParaRPr>
        </a:p>
      </dgm:t>
    </dgm:pt>
    <dgm:pt modelId="{2A407237-589F-4D94-85C0-ADFDB9D4C2D2}" type="parTrans" cxnId="{5A861E45-B4AD-4078-9672-F623EB8A7FCE}">
      <dgm:prSet/>
      <dgm:spPr/>
      <dgm:t>
        <a:bodyPr/>
        <a:lstStyle/>
        <a:p>
          <a:endParaRPr lang="en-US" sz="3200">
            <a:latin typeface="+mj-lt"/>
          </a:endParaRPr>
        </a:p>
      </dgm:t>
    </dgm:pt>
    <dgm:pt modelId="{51FA1F05-3191-4C3A-8988-C49AF43B22A0}" type="sibTrans" cxnId="{5A861E45-B4AD-4078-9672-F623EB8A7FCE}">
      <dgm:prSet/>
      <dgm:spPr/>
      <dgm:t>
        <a:bodyPr/>
        <a:lstStyle/>
        <a:p>
          <a:endParaRPr lang="en-US" sz="3200">
            <a:latin typeface="+mj-lt"/>
          </a:endParaRPr>
        </a:p>
      </dgm:t>
    </dgm:pt>
    <dgm:pt modelId="{D6047208-E7AC-4A3C-B347-2FDD92A1BEBA}">
      <dgm:prSet custT="1"/>
      <dgm:spPr/>
      <dgm:t>
        <a:bodyPr/>
        <a:lstStyle/>
        <a:p>
          <a:r>
            <a:rPr lang="en-US" sz="1400" dirty="0">
              <a:solidFill>
                <a:schemeClr val="tx1"/>
              </a:solidFill>
              <a:latin typeface="+mj-lt"/>
            </a:rPr>
            <a:t>Data</a:t>
          </a:r>
        </a:p>
      </dgm:t>
    </dgm:pt>
    <dgm:pt modelId="{C6FCBBCC-D204-4E5A-B1EC-481DC3CC6E9A}" type="parTrans" cxnId="{0603763C-217C-4BB1-9839-96AAE5BD6F5A}">
      <dgm:prSet/>
      <dgm:spPr/>
      <dgm:t>
        <a:bodyPr/>
        <a:lstStyle/>
        <a:p>
          <a:endParaRPr lang="en-US" sz="3200">
            <a:latin typeface="+mj-lt"/>
          </a:endParaRPr>
        </a:p>
      </dgm:t>
    </dgm:pt>
    <dgm:pt modelId="{7F11C6DF-2384-4097-86B8-CBFF30C9710C}" type="sibTrans" cxnId="{0603763C-217C-4BB1-9839-96AAE5BD6F5A}">
      <dgm:prSet/>
      <dgm:spPr/>
      <dgm:t>
        <a:bodyPr/>
        <a:lstStyle/>
        <a:p>
          <a:endParaRPr lang="en-US" sz="3200">
            <a:latin typeface="+mj-lt"/>
          </a:endParaRPr>
        </a:p>
      </dgm:t>
    </dgm:pt>
    <dgm:pt modelId="{D247D94F-1A37-4410-9328-44664115A26D}" type="pres">
      <dgm:prSet presAssocID="{4A760680-9E04-40ED-B54F-BAA49F96A759}" presName="Name0" presStyleCnt="0">
        <dgm:presLayoutVars>
          <dgm:dir/>
          <dgm:resizeHandles val="exact"/>
        </dgm:presLayoutVars>
      </dgm:prSet>
      <dgm:spPr/>
    </dgm:pt>
    <dgm:pt modelId="{D3910055-3A23-4792-9A92-1248C23975BE}" type="pres">
      <dgm:prSet presAssocID="{029CD575-AF5C-40D4-8C5A-582BB0A251D8}" presName="composite" presStyleCnt="0"/>
      <dgm:spPr/>
    </dgm:pt>
    <dgm:pt modelId="{2DE6222B-FFBD-4997-903D-22CB021BB892}" type="pres">
      <dgm:prSet presAssocID="{029CD575-AF5C-40D4-8C5A-582BB0A251D8}" presName="bgChev" presStyleLbl="node1" presStyleIdx="0" presStyleCnt="4"/>
      <dgm:spPr/>
    </dgm:pt>
    <dgm:pt modelId="{566AB06B-750B-4B95-A33B-057776AD3FD8}" type="pres">
      <dgm:prSet presAssocID="{029CD575-AF5C-40D4-8C5A-582BB0A251D8}" presName="txNode" presStyleLbl="fgAcc1" presStyleIdx="0" presStyleCnt="4" custScaleY="135482">
        <dgm:presLayoutVars>
          <dgm:bulletEnabled val="1"/>
        </dgm:presLayoutVars>
      </dgm:prSet>
      <dgm:spPr/>
    </dgm:pt>
    <dgm:pt modelId="{43F8E0C7-5B15-4E9C-A61E-A673098CD699}" type="pres">
      <dgm:prSet presAssocID="{A677DF45-A52B-415E-A4B7-361EEA0D8389}" presName="compositeSpace" presStyleCnt="0"/>
      <dgm:spPr/>
    </dgm:pt>
    <dgm:pt modelId="{FC7F0B7A-8AB4-4EE1-B6E1-BDB88C31A892}" type="pres">
      <dgm:prSet presAssocID="{DF033AA4-5EA8-4D75-841D-D445D8484B79}" presName="composite" presStyleCnt="0"/>
      <dgm:spPr/>
    </dgm:pt>
    <dgm:pt modelId="{6C00BD53-DEEF-4DD9-854D-91AF28EF9EA5}" type="pres">
      <dgm:prSet presAssocID="{DF033AA4-5EA8-4D75-841D-D445D8484B79}" presName="bgChev" presStyleLbl="node1" presStyleIdx="1" presStyleCnt="4"/>
      <dgm:spPr/>
    </dgm:pt>
    <dgm:pt modelId="{861BC099-18D4-4A66-BD21-91C088DB3218}" type="pres">
      <dgm:prSet presAssocID="{DF033AA4-5EA8-4D75-841D-D445D8484B79}" presName="txNode" presStyleLbl="fgAcc1" presStyleIdx="1" presStyleCnt="4" custScaleY="135482">
        <dgm:presLayoutVars>
          <dgm:bulletEnabled val="1"/>
        </dgm:presLayoutVars>
      </dgm:prSet>
      <dgm:spPr/>
    </dgm:pt>
    <dgm:pt modelId="{F5ED89E4-E82C-446C-9FD2-E30887381ACA}" type="pres">
      <dgm:prSet presAssocID="{EB87C89B-1232-45D9-B453-C78EA041E4F4}" presName="compositeSpace" presStyleCnt="0"/>
      <dgm:spPr/>
    </dgm:pt>
    <dgm:pt modelId="{7366157E-6FD4-4FF0-88D7-8213DF9DC753}" type="pres">
      <dgm:prSet presAssocID="{0AA41BD2-FCDA-48A1-A8C0-A3382790FF94}" presName="composite" presStyleCnt="0"/>
      <dgm:spPr/>
    </dgm:pt>
    <dgm:pt modelId="{B710A0F7-0D4D-4002-AA63-38A1037BE806}" type="pres">
      <dgm:prSet presAssocID="{0AA41BD2-FCDA-48A1-A8C0-A3382790FF94}" presName="bgChev" presStyleLbl="node1" presStyleIdx="2" presStyleCnt="4"/>
      <dgm:spPr/>
    </dgm:pt>
    <dgm:pt modelId="{8ED8F6A6-C9BF-4287-A31A-7FDDA5330CD4}" type="pres">
      <dgm:prSet presAssocID="{0AA41BD2-FCDA-48A1-A8C0-A3382790FF94}" presName="txNode" presStyleLbl="fgAcc1" presStyleIdx="2" presStyleCnt="4" custScaleY="135482">
        <dgm:presLayoutVars>
          <dgm:bulletEnabled val="1"/>
        </dgm:presLayoutVars>
      </dgm:prSet>
      <dgm:spPr/>
    </dgm:pt>
    <dgm:pt modelId="{C398D732-1DE5-4983-A00F-ABC31D18FA14}" type="pres">
      <dgm:prSet presAssocID="{51FA1F05-3191-4C3A-8988-C49AF43B22A0}" presName="compositeSpace" presStyleCnt="0"/>
      <dgm:spPr/>
    </dgm:pt>
    <dgm:pt modelId="{E9FFD02E-FB63-4394-8268-83CCF2538FD5}" type="pres">
      <dgm:prSet presAssocID="{D6047208-E7AC-4A3C-B347-2FDD92A1BEBA}" presName="composite" presStyleCnt="0"/>
      <dgm:spPr/>
    </dgm:pt>
    <dgm:pt modelId="{B66AA5F4-DB36-46B0-B392-B5EBCCB00A18}" type="pres">
      <dgm:prSet presAssocID="{D6047208-E7AC-4A3C-B347-2FDD92A1BEBA}" presName="bgChev" presStyleLbl="node1" presStyleIdx="3" presStyleCnt="4" custScaleX="112814"/>
      <dgm:spPr/>
    </dgm:pt>
    <dgm:pt modelId="{BAD7BE59-629C-4427-83DC-A0352E41D96B}" type="pres">
      <dgm:prSet presAssocID="{D6047208-E7AC-4A3C-B347-2FDD92A1BEBA}" presName="txNode" presStyleLbl="fgAcc1" presStyleIdx="3" presStyleCnt="4" custScaleX="108021" custScaleY="134311" custLinFactNeighborX="-2993" custLinFactNeighborY="-1478">
        <dgm:presLayoutVars>
          <dgm:bulletEnabled val="1"/>
        </dgm:presLayoutVars>
      </dgm:prSet>
      <dgm:spPr>
        <a:prstGeom prst="flowChartMultidocument">
          <a:avLst/>
        </a:prstGeom>
      </dgm:spPr>
    </dgm:pt>
  </dgm:ptLst>
  <dgm:cxnLst>
    <dgm:cxn modelId="{986E201C-7864-41DB-9E2A-EB516D2D61C6}" srcId="{4A760680-9E04-40ED-B54F-BAA49F96A759}" destId="{DF033AA4-5EA8-4D75-841D-D445D8484B79}" srcOrd="1" destOrd="0" parTransId="{FE434145-6766-49DE-98A5-34EE5070F730}" sibTransId="{EB87C89B-1232-45D9-B453-C78EA041E4F4}"/>
    <dgm:cxn modelId="{0603763C-217C-4BB1-9839-96AAE5BD6F5A}" srcId="{4A760680-9E04-40ED-B54F-BAA49F96A759}" destId="{D6047208-E7AC-4A3C-B347-2FDD92A1BEBA}" srcOrd="3" destOrd="0" parTransId="{C6FCBBCC-D204-4E5A-B1EC-481DC3CC6E9A}" sibTransId="{7F11C6DF-2384-4097-86B8-CBFF30C9710C}"/>
    <dgm:cxn modelId="{5A861E45-B4AD-4078-9672-F623EB8A7FCE}" srcId="{4A760680-9E04-40ED-B54F-BAA49F96A759}" destId="{0AA41BD2-FCDA-48A1-A8C0-A3382790FF94}" srcOrd="2" destOrd="0" parTransId="{2A407237-589F-4D94-85C0-ADFDB9D4C2D2}" sibTransId="{51FA1F05-3191-4C3A-8988-C49AF43B22A0}"/>
    <dgm:cxn modelId="{FB256F66-E4D3-4547-849E-8545BEF1D3F3}" type="presOf" srcId="{4A760680-9E04-40ED-B54F-BAA49F96A759}" destId="{D247D94F-1A37-4410-9328-44664115A26D}" srcOrd="0" destOrd="0" presId="urn:microsoft.com/office/officeart/2005/8/layout/chevronAccent+Icon"/>
    <dgm:cxn modelId="{88BEB152-9630-4701-95F1-02398A169F6E}" type="presOf" srcId="{0AA41BD2-FCDA-48A1-A8C0-A3382790FF94}" destId="{8ED8F6A6-C9BF-4287-A31A-7FDDA5330CD4}" srcOrd="0" destOrd="0" presId="urn:microsoft.com/office/officeart/2005/8/layout/chevronAccent+Icon"/>
    <dgm:cxn modelId="{3849CA7F-AE5E-4DD6-A52E-44AFD1B736B6}" type="presOf" srcId="{DF033AA4-5EA8-4D75-841D-D445D8484B79}" destId="{861BC099-18D4-4A66-BD21-91C088DB3218}" srcOrd="0" destOrd="0" presId="urn:microsoft.com/office/officeart/2005/8/layout/chevronAccent+Icon"/>
    <dgm:cxn modelId="{BD126C85-4A77-4C23-AC17-66609B4B6892}" type="presOf" srcId="{D6047208-E7AC-4A3C-B347-2FDD92A1BEBA}" destId="{BAD7BE59-629C-4427-83DC-A0352E41D96B}" srcOrd="0" destOrd="0" presId="urn:microsoft.com/office/officeart/2005/8/layout/chevronAccent+Icon"/>
    <dgm:cxn modelId="{B548B1CA-D46B-4351-BA1B-B5ACDFBC49B3}" srcId="{4A760680-9E04-40ED-B54F-BAA49F96A759}" destId="{029CD575-AF5C-40D4-8C5A-582BB0A251D8}" srcOrd="0" destOrd="0" parTransId="{259CA721-F130-4C6D-B65B-451F59B4A2EF}" sibTransId="{A677DF45-A52B-415E-A4B7-361EEA0D8389}"/>
    <dgm:cxn modelId="{23568BFD-6BE0-487C-984A-DB16AF4D6AA4}" type="presOf" srcId="{029CD575-AF5C-40D4-8C5A-582BB0A251D8}" destId="{566AB06B-750B-4B95-A33B-057776AD3FD8}" srcOrd="0" destOrd="0" presId="urn:microsoft.com/office/officeart/2005/8/layout/chevronAccent+Icon"/>
    <dgm:cxn modelId="{03F5760D-100A-4947-AD62-4838A2EFF833}" type="presParOf" srcId="{D247D94F-1A37-4410-9328-44664115A26D}" destId="{D3910055-3A23-4792-9A92-1248C23975BE}" srcOrd="0" destOrd="0" presId="urn:microsoft.com/office/officeart/2005/8/layout/chevronAccent+Icon"/>
    <dgm:cxn modelId="{D069477B-08F3-45AE-8C50-6A191B452DD4}" type="presParOf" srcId="{D3910055-3A23-4792-9A92-1248C23975BE}" destId="{2DE6222B-FFBD-4997-903D-22CB021BB892}" srcOrd="0" destOrd="0" presId="urn:microsoft.com/office/officeart/2005/8/layout/chevronAccent+Icon"/>
    <dgm:cxn modelId="{A4A02BD5-0C17-42CD-8BCC-11CBDE3BF23F}" type="presParOf" srcId="{D3910055-3A23-4792-9A92-1248C23975BE}" destId="{566AB06B-750B-4B95-A33B-057776AD3FD8}" srcOrd="1" destOrd="0" presId="urn:microsoft.com/office/officeart/2005/8/layout/chevronAccent+Icon"/>
    <dgm:cxn modelId="{3523F984-935B-4FB7-B364-542CA8145298}" type="presParOf" srcId="{D247D94F-1A37-4410-9328-44664115A26D}" destId="{43F8E0C7-5B15-4E9C-A61E-A673098CD699}" srcOrd="1" destOrd="0" presId="urn:microsoft.com/office/officeart/2005/8/layout/chevronAccent+Icon"/>
    <dgm:cxn modelId="{61FEC8E3-BD33-47E4-BA37-3B7CD8CB16A2}" type="presParOf" srcId="{D247D94F-1A37-4410-9328-44664115A26D}" destId="{FC7F0B7A-8AB4-4EE1-B6E1-BDB88C31A892}" srcOrd="2" destOrd="0" presId="urn:microsoft.com/office/officeart/2005/8/layout/chevronAccent+Icon"/>
    <dgm:cxn modelId="{CB5734C7-96FB-4339-9BC3-D8CEEE7699F3}" type="presParOf" srcId="{FC7F0B7A-8AB4-4EE1-B6E1-BDB88C31A892}" destId="{6C00BD53-DEEF-4DD9-854D-91AF28EF9EA5}" srcOrd="0" destOrd="0" presId="urn:microsoft.com/office/officeart/2005/8/layout/chevronAccent+Icon"/>
    <dgm:cxn modelId="{35AC9547-C80A-4AA6-BC69-24B2EA84D926}" type="presParOf" srcId="{FC7F0B7A-8AB4-4EE1-B6E1-BDB88C31A892}" destId="{861BC099-18D4-4A66-BD21-91C088DB3218}" srcOrd="1" destOrd="0" presId="urn:microsoft.com/office/officeart/2005/8/layout/chevronAccent+Icon"/>
    <dgm:cxn modelId="{01D0280B-EF0F-4371-BF48-6C12C4E13B65}" type="presParOf" srcId="{D247D94F-1A37-4410-9328-44664115A26D}" destId="{F5ED89E4-E82C-446C-9FD2-E30887381ACA}" srcOrd="3" destOrd="0" presId="urn:microsoft.com/office/officeart/2005/8/layout/chevronAccent+Icon"/>
    <dgm:cxn modelId="{B5C661D6-8211-42CD-A5E5-6BF79A124494}" type="presParOf" srcId="{D247D94F-1A37-4410-9328-44664115A26D}" destId="{7366157E-6FD4-4FF0-88D7-8213DF9DC753}" srcOrd="4" destOrd="0" presId="urn:microsoft.com/office/officeart/2005/8/layout/chevronAccent+Icon"/>
    <dgm:cxn modelId="{FA91AEC1-5815-4117-A2F8-192F21752254}" type="presParOf" srcId="{7366157E-6FD4-4FF0-88D7-8213DF9DC753}" destId="{B710A0F7-0D4D-4002-AA63-38A1037BE806}" srcOrd="0" destOrd="0" presId="urn:microsoft.com/office/officeart/2005/8/layout/chevronAccent+Icon"/>
    <dgm:cxn modelId="{A282EF8E-B572-4C90-8F1F-E115C8A177E6}" type="presParOf" srcId="{7366157E-6FD4-4FF0-88D7-8213DF9DC753}" destId="{8ED8F6A6-C9BF-4287-A31A-7FDDA5330CD4}" srcOrd="1" destOrd="0" presId="urn:microsoft.com/office/officeart/2005/8/layout/chevronAccent+Icon"/>
    <dgm:cxn modelId="{75885CBA-FCFC-45C7-A205-9C1B39B6A863}" type="presParOf" srcId="{D247D94F-1A37-4410-9328-44664115A26D}" destId="{C398D732-1DE5-4983-A00F-ABC31D18FA14}" srcOrd="5" destOrd="0" presId="urn:microsoft.com/office/officeart/2005/8/layout/chevronAccent+Icon"/>
    <dgm:cxn modelId="{03B16F01-6EBB-42C2-963F-3314B5D8C431}" type="presParOf" srcId="{D247D94F-1A37-4410-9328-44664115A26D}" destId="{E9FFD02E-FB63-4394-8268-83CCF2538FD5}" srcOrd="6" destOrd="0" presId="urn:microsoft.com/office/officeart/2005/8/layout/chevronAccent+Icon"/>
    <dgm:cxn modelId="{6F6B1A06-A3AA-4AA5-AFAC-5A4614BFDB3B}" type="presParOf" srcId="{E9FFD02E-FB63-4394-8268-83CCF2538FD5}" destId="{B66AA5F4-DB36-46B0-B392-B5EBCCB00A18}" srcOrd="0" destOrd="0" presId="urn:microsoft.com/office/officeart/2005/8/layout/chevronAccent+Icon"/>
    <dgm:cxn modelId="{8E06F917-2032-4BB0-9203-0BF599066BCF}" type="presParOf" srcId="{E9FFD02E-FB63-4394-8268-83CCF2538FD5}" destId="{BAD7BE59-629C-4427-83DC-A0352E41D96B}" srcOrd="1" destOrd="0" presId="urn:microsoft.com/office/officeart/2005/8/layout/chevronAccent+Icon"/>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2DF1C-4C8E-4C11-A084-943F81C132D1}">
      <dsp:nvSpPr>
        <dsp:cNvPr id="0" name=""/>
        <dsp:cNvSpPr/>
      </dsp:nvSpPr>
      <dsp:spPr>
        <a:xfrm>
          <a:off x="4504302" y="316387"/>
          <a:ext cx="1213140" cy="826852"/>
        </a:xfrm>
        <a:prstGeom prst="roundRect">
          <a:avLst/>
        </a:prstGeom>
        <a:noFill/>
        <a:ln>
          <a:solidFill>
            <a:srgbClr val="00549F"/>
          </a:solid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Dividing data into 5 stratified Folds</a:t>
          </a:r>
        </a:p>
      </dsp:txBody>
      <dsp:txXfrm>
        <a:off x="4544666" y="356751"/>
        <a:ext cx="1132412" cy="746124"/>
      </dsp:txXfrm>
    </dsp:sp>
    <dsp:sp modelId="{0E6E3A17-1B7F-4BE5-96A3-B272F08B196A}">
      <dsp:nvSpPr>
        <dsp:cNvPr id="0" name=""/>
        <dsp:cNvSpPr/>
      </dsp:nvSpPr>
      <dsp:spPr>
        <a:xfrm>
          <a:off x="1651137" y="88217"/>
          <a:ext cx="4547681" cy="4547681"/>
        </a:xfrm>
        <a:prstGeom prst="circularArrow">
          <a:avLst>
            <a:gd name="adj1" fmla="val 5202"/>
            <a:gd name="adj2" fmla="val 336034"/>
            <a:gd name="adj3" fmla="val 129256"/>
            <a:gd name="adj4" fmla="val 19370138"/>
            <a:gd name="adj5" fmla="val 6069"/>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EB4CD9-6A28-485D-83F5-01A00ED84513}">
      <dsp:nvSpPr>
        <dsp:cNvPr id="0" name=""/>
        <dsp:cNvSpPr/>
      </dsp:nvSpPr>
      <dsp:spPr>
        <a:xfrm>
          <a:off x="5237225" y="2634297"/>
          <a:ext cx="1213140" cy="702444"/>
        </a:xfrm>
        <a:prstGeom prst="roundRect">
          <a:avLst/>
        </a:prstGeom>
        <a:noFill/>
        <a:ln>
          <a:solidFill>
            <a:srgbClr val="00549F"/>
          </a:solid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Train on 4 Folds, Validate on 1 Fold</a:t>
          </a:r>
        </a:p>
      </dsp:txBody>
      <dsp:txXfrm>
        <a:off x="5271515" y="2668587"/>
        <a:ext cx="1144560" cy="633864"/>
      </dsp:txXfrm>
    </dsp:sp>
    <dsp:sp modelId="{EE3CA5B6-F06C-43F2-8995-C8B71C4071FA}">
      <dsp:nvSpPr>
        <dsp:cNvPr id="0" name=""/>
        <dsp:cNvSpPr/>
      </dsp:nvSpPr>
      <dsp:spPr>
        <a:xfrm>
          <a:off x="1651137" y="88217"/>
          <a:ext cx="4547681" cy="4547681"/>
        </a:xfrm>
        <a:prstGeom prst="circularArrow">
          <a:avLst>
            <a:gd name="adj1" fmla="val 5202"/>
            <a:gd name="adj2" fmla="val 336034"/>
            <a:gd name="adj3" fmla="val 4014186"/>
            <a:gd name="adj4" fmla="val 1733281"/>
            <a:gd name="adj5" fmla="val 6069"/>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30DBE3-FBB0-44D7-AFEC-515B55463FB0}">
      <dsp:nvSpPr>
        <dsp:cNvPr id="0" name=""/>
        <dsp:cNvSpPr/>
      </dsp:nvSpPr>
      <dsp:spPr>
        <a:xfrm>
          <a:off x="3318407" y="3949181"/>
          <a:ext cx="1213140" cy="860880"/>
        </a:xfrm>
        <a:prstGeom prst="roundRect">
          <a:avLst/>
        </a:prstGeom>
        <a:noFill/>
        <a:ln>
          <a:solidFill>
            <a:srgbClr val="00549F"/>
          </a:solid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Evaluate and Aggregate Performance</a:t>
          </a:r>
        </a:p>
      </dsp:txBody>
      <dsp:txXfrm>
        <a:off x="3360432" y="3991206"/>
        <a:ext cx="1129090" cy="776830"/>
      </dsp:txXfrm>
    </dsp:sp>
    <dsp:sp modelId="{076122C0-90C7-4EC7-BF1C-06114FC9F0D8}">
      <dsp:nvSpPr>
        <dsp:cNvPr id="0" name=""/>
        <dsp:cNvSpPr/>
      </dsp:nvSpPr>
      <dsp:spPr>
        <a:xfrm>
          <a:off x="1651137" y="88217"/>
          <a:ext cx="4547681" cy="4547681"/>
        </a:xfrm>
        <a:prstGeom prst="circularArrow">
          <a:avLst>
            <a:gd name="adj1" fmla="val 5202"/>
            <a:gd name="adj2" fmla="val 336034"/>
            <a:gd name="adj3" fmla="val 8556811"/>
            <a:gd name="adj4" fmla="val 6449780"/>
            <a:gd name="adj5" fmla="val 6069"/>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497CB4-6B07-4CA7-ACDF-1BEC2ADB3163}">
      <dsp:nvSpPr>
        <dsp:cNvPr id="0" name=""/>
        <dsp:cNvSpPr/>
      </dsp:nvSpPr>
      <dsp:spPr>
        <a:xfrm>
          <a:off x="1399589" y="2546235"/>
          <a:ext cx="1213140" cy="878568"/>
        </a:xfrm>
        <a:prstGeom prst="roundRect">
          <a:avLst/>
        </a:prstGeom>
        <a:noFill/>
        <a:ln>
          <a:solidFill>
            <a:srgbClr val="00549F"/>
          </a:solid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Select the Best Hyperparameters and Model</a:t>
          </a:r>
        </a:p>
      </dsp:txBody>
      <dsp:txXfrm>
        <a:off x="1442477" y="2589123"/>
        <a:ext cx="1127364" cy="792792"/>
      </dsp:txXfrm>
    </dsp:sp>
    <dsp:sp modelId="{87A96635-110F-44B5-A5C3-54E868C0237E}">
      <dsp:nvSpPr>
        <dsp:cNvPr id="0" name=""/>
        <dsp:cNvSpPr/>
      </dsp:nvSpPr>
      <dsp:spPr>
        <a:xfrm>
          <a:off x="1651137" y="88217"/>
          <a:ext cx="4547681" cy="4547681"/>
        </a:xfrm>
        <a:prstGeom prst="circularArrow">
          <a:avLst>
            <a:gd name="adj1" fmla="val 5202"/>
            <a:gd name="adj2" fmla="val 336034"/>
            <a:gd name="adj3" fmla="val 12693815"/>
            <a:gd name="adj4" fmla="val 10485741"/>
            <a:gd name="adj5" fmla="val 6069"/>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E5FD5-A2E6-4151-9C23-BD924E302E72}">
      <dsp:nvSpPr>
        <dsp:cNvPr id="0" name=""/>
        <dsp:cNvSpPr/>
      </dsp:nvSpPr>
      <dsp:spPr>
        <a:xfrm>
          <a:off x="2132513" y="316381"/>
          <a:ext cx="1213140" cy="826864"/>
        </a:xfrm>
        <a:prstGeom prst="roundRect">
          <a:avLst/>
        </a:prstGeom>
        <a:noFill/>
        <a:ln>
          <a:solidFill>
            <a:srgbClr val="00549F"/>
          </a:solidFill>
        </a:ln>
        <a:effectLst/>
      </dsp:spPr>
      <dsp:style>
        <a:lnRef idx="0">
          <a:scrgbClr r="0" g="0" b="0"/>
        </a:lnRef>
        <a:fillRef idx="0">
          <a:scrgbClr r="0" g="0" b="0"/>
        </a:fillRef>
        <a:effectRef idx="0">
          <a:scrgbClr r="0" g="0" b="0"/>
        </a:effectRef>
        <a:fontRef idx="minor"/>
      </dsp:style>
      <dsp:txBody>
        <a:bodyPr spcFirstLastPara="0" vert="horz" wrap="square" lIns="13970" tIns="0" rIns="13970" bIns="0" numCol="1" spcCol="1270" anchor="ctr" anchorCtr="0">
          <a:noAutofit/>
        </a:bodyPr>
        <a:lstStyle/>
        <a:p>
          <a:pPr marL="0" lvl="0" indent="0" algn="ctr" defTabSz="488950">
            <a:lnSpc>
              <a:spcPct val="90000"/>
            </a:lnSpc>
            <a:spcBef>
              <a:spcPct val="0"/>
            </a:spcBef>
            <a:spcAft>
              <a:spcPct val="35000"/>
            </a:spcAft>
            <a:buNone/>
          </a:pPr>
          <a:r>
            <a:rPr lang="en-US" sz="1100" kern="1200" dirty="0"/>
            <a:t>Model and Hyperparameter Selection</a:t>
          </a:r>
        </a:p>
      </dsp:txBody>
      <dsp:txXfrm>
        <a:off x="2172877" y="356745"/>
        <a:ext cx="1132412" cy="746136"/>
      </dsp:txXfrm>
    </dsp:sp>
    <dsp:sp modelId="{4B188E7E-728E-4096-9A22-35EE5E0E6CC3}">
      <dsp:nvSpPr>
        <dsp:cNvPr id="0" name=""/>
        <dsp:cNvSpPr/>
      </dsp:nvSpPr>
      <dsp:spPr>
        <a:xfrm>
          <a:off x="1651137" y="88217"/>
          <a:ext cx="4547681" cy="4547681"/>
        </a:xfrm>
        <a:prstGeom prst="circularArrow">
          <a:avLst>
            <a:gd name="adj1" fmla="val 5202"/>
            <a:gd name="adj2" fmla="val 336034"/>
            <a:gd name="adj3" fmla="val 16865176"/>
            <a:gd name="adj4" fmla="val 15198789"/>
            <a:gd name="adj5" fmla="val 6069"/>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6222B-FFBD-4997-903D-22CB021BB892}">
      <dsp:nvSpPr>
        <dsp:cNvPr id="0" name=""/>
        <dsp:cNvSpPr/>
      </dsp:nvSpPr>
      <dsp:spPr>
        <a:xfrm>
          <a:off x="4344" y="340993"/>
          <a:ext cx="2452568" cy="946691"/>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6AB06B-750B-4B95-A33B-057776AD3FD8}">
      <dsp:nvSpPr>
        <dsp:cNvPr id="0" name=""/>
        <dsp:cNvSpPr/>
      </dsp:nvSpPr>
      <dsp:spPr>
        <a:xfrm>
          <a:off x="658362" y="409713"/>
          <a:ext cx="2071057" cy="128259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AU" sz="1400" kern="1200" dirty="0">
              <a:solidFill>
                <a:schemeClr val="tx1"/>
              </a:solidFill>
              <a:latin typeface="+mj-lt"/>
            </a:rPr>
            <a:t>Request News and Stock Price</a:t>
          </a:r>
          <a:endParaRPr lang="en-US" sz="1400" kern="1200" dirty="0">
            <a:solidFill>
              <a:schemeClr val="tx1"/>
            </a:solidFill>
            <a:latin typeface="+mj-lt"/>
          </a:endParaRPr>
        </a:p>
      </dsp:txBody>
      <dsp:txXfrm>
        <a:off x="695928" y="447279"/>
        <a:ext cx="1995925" cy="1207464"/>
      </dsp:txXfrm>
    </dsp:sp>
    <dsp:sp modelId="{6C00BD53-DEEF-4DD9-854D-91AF28EF9EA5}">
      <dsp:nvSpPr>
        <dsp:cNvPr id="0" name=""/>
        <dsp:cNvSpPr/>
      </dsp:nvSpPr>
      <dsp:spPr>
        <a:xfrm>
          <a:off x="2805722" y="340993"/>
          <a:ext cx="2452568" cy="946691"/>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1BC099-18D4-4A66-BD21-91C088DB3218}">
      <dsp:nvSpPr>
        <dsp:cNvPr id="0" name=""/>
        <dsp:cNvSpPr/>
      </dsp:nvSpPr>
      <dsp:spPr>
        <a:xfrm>
          <a:off x="3459740" y="409713"/>
          <a:ext cx="2071057" cy="128259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AU" sz="1400" kern="1200" dirty="0">
              <a:solidFill>
                <a:schemeClr val="tx1"/>
              </a:solidFill>
              <a:latin typeface="+mj-lt"/>
            </a:rPr>
            <a:t>Handle Missing Data</a:t>
          </a:r>
          <a:endParaRPr lang="en-US" sz="1400" kern="1200" dirty="0">
            <a:solidFill>
              <a:schemeClr val="tx1"/>
            </a:solidFill>
            <a:latin typeface="+mj-lt"/>
          </a:endParaRPr>
        </a:p>
      </dsp:txBody>
      <dsp:txXfrm>
        <a:off x="3497306" y="447279"/>
        <a:ext cx="1995925" cy="1207464"/>
      </dsp:txXfrm>
    </dsp:sp>
    <dsp:sp modelId="{B710A0F7-0D4D-4002-AA63-38A1037BE806}">
      <dsp:nvSpPr>
        <dsp:cNvPr id="0" name=""/>
        <dsp:cNvSpPr/>
      </dsp:nvSpPr>
      <dsp:spPr>
        <a:xfrm>
          <a:off x="5607100" y="340993"/>
          <a:ext cx="2452568" cy="946691"/>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D8F6A6-C9BF-4287-A31A-7FDDA5330CD4}">
      <dsp:nvSpPr>
        <dsp:cNvPr id="0" name=""/>
        <dsp:cNvSpPr/>
      </dsp:nvSpPr>
      <dsp:spPr>
        <a:xfrm>
          <a:off x="6261118" y="409713"/>
          <a:ext cx="2071057" cy="1282596"/>
        </a:xfrm>
        <a:prstGeom prst="roundRect">
          <a:avLst>
            <a:gd name="adj" fmla="val 10000"/>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AU" sz="1400" kern="1200" dirty="0">
              <a:solidFill>
                <a:schemeClr val="tx1"/>
              </a:solidFill>
              <a:latin typeface="+mj-lt"/>
            </a:rPr>
            <a:t>Perform Data Cleaning </a:t>
          </a:r>
          <a:endParaRPr lang="en-US" sz="1400" kern="1200" dirty="0">
            <a:solidFill>
              <a:schemeClr val="tx1"/>
            </a:solidFill>
            <a:latin typeface="+mj-lt"/>
          </a:endParaRPr>
        </a:p>
      </dsp:txBody>
      <dsp:txXfrm>
        <a:off x="6298684" y="447279"/>
        <a:ext cx="1995925" cy="1207464"/>
      </dsp:txXfrm>
    </dsp:sp>
    <dsp:sp modelId="{B66AA5F4-DB36-46B0-B392-B5EBCCB00A18}">
      <dsp:nvSpPr>
        <dsp:cNvPr id="0" name=""/>
        <dsp:cNvSpPr/>
      </dsp:nvSpPr>
      <dsp:spPr>
        <a:xfrm>
          <a:off x="8408478" y="343764"/>
          <a:ext cx="2766840" cy="946691"/>
        </a:xfrm>
        <a:prstGeom prst="chevron">
          <a:avLst>
            <a:gd name="adj" fmla="val 4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7BE59-629C-4427-83DC-A0352E41D96B}">
      <dsp:nvSpPr>
        <dsp:cNvPr id="0" name=""/>
        <dsp:cNvSpPr/>
      </dsp:nvSpPr>
      <dsp:spPr>
        <a:xfrm>
          <a:off x="9074585" y="404035"/>
          <a:ext cx="2237177" cy="1271510"/>
        </a:xfrm>
        <a:prstGeom prst="flowChartMultidocumen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j-lt"/>
            </a:rPr>
            <a:t>Data</a:t>
          </a:r>
        </a:p>
      </dsp:txBody>
      <dsp:txXfrm>
        <a:off x="9074585" y="620368"/>
        <a:ext cx="1925940" cy="100702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170138" cy="48102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4143427" y="1"/>
            <a:ext cx="3170138" cy="48102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a:pPr>
                <a:defRPr/>
              </a:pPr>
              <a:t>15.08.2024</a:t>
            </a:fld>
            <a:endParaRPr lang="de-DE"/>
          </a:p>
        </p:txBody>
      </p:sp>
      <p:sp>
        <p:nvSpPr>
          <p:cNvPr id="4" name="Fußzeilenplatzhalter 3"/>
          <p:cNvSpPr>
            <a:spLocks noGrp="1"/>
          </p:cNvSpPr>
          <p:nvPr>
            <p:ph type="ftr" sz="quarter" idx="2"/>
          </p:nvPr>
        </p:nvSpPr>
        <p:spPr>
          <a:xfrm>
            <a:off x="1" y="9120172"/>
            <a:ext cx="3170138" cy="48102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4143427" y="9120172"/>
            <a:ext cx="3170138" cy="481028"/>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a:pPr>
                <a:defRPr/>
              </a:pPr>
              <a:t>‹#›</a:t>
            </a:fld>
            <a:endParaRPr lang="de-DE"/>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170138" cy="48102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4143427" y="1"/>
            <a:ext cx="3170138" cy="48102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619EF57-6584-4C28-9DE9-68C51C925951}" type="datetimeFigureOut">
              <a:rPr lang="de-DE"/>
              <a:pPr>
                <a:defRPr/>
              </a:pPr>
              <a:t>15.08.2024</a:t>
            </a:fld>
            <a:endParaRPr lang="de-DE"/>
          </a:p>
        </p:txBody>
      </p:sp>
      <p:sp>
        <p:nvSpPr>
          <p:cNvPr id="4" name="Folienbildplatzhalter 3"/>
          <p:cNvSpPr>
            <a:spLocks noGrp="1" noRot="1" noChangeAspect="1"/>
          </p:cNvSpPr>
          <p:nvPr>
            <p:ph type="sldImg" idx="2"/>
          </p:nvPr>
        </p:nvSpPr>
        <p:spPr>
          <a:xfrm>
            <a:off x="77788" y="546100"/>
            <a:ext cx="7099300" cy="399415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31194" y="4621146"/>
            <a:ext cx="5852814" cy="3779718"/>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1" y="9120172"/>
            <a:ext cx="3170138" cy="48102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4143427" y="9120172"/>
            <a:ext cx="3170138" cy="481028"/>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DB79B9A-35EE-4156-AEAA-A71D25E1C590}" type="slidenum">
              <a:rPr lang="de-DE"/>
              <a:pPr>
                <a:defRPr/>
              </a:pPr>
              <a:t>‹#›</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Topic</a:t>
            </a:r>
          </a:p>
          <a:p>
            <a:r>
              <a:rPr lang="de-DE" dirty="0"/>
              <a:t>Quantitative </a:t>
            </a:r>
            <a:r>
              <a:rPr lang="de-DE" dirty="0" err="1"/>
              <a:t>trading</a:t>
            </a:r>
            <a:r>
              <a:rPr lang="de-DE" dirty="0"/>
              <a:t> </a:t>
            </a:r>
            <a:r>
              <a:rPr lang="de-DE" dirty="0" err="1"/>
              <a:t>strategies</a:t>
            </a:r>
            <a:r>
              <a:rPr lang="de-DE" dirty="0"/>
              <a:t> </a:t>
            </a:r>
            <a:r>
              <a:rPr lang="de-DE" dirty="0" err="1"/>
              <a:t>to</a:t>
            </a:r>
            <a:r>
              <a:rPr lang="de-DE" dirty="0"/>
              <a:t> </a:t>
            </a:r>
            <a:r>
              <a:rPr lang="de-DE" dirty="0" err="1"/>
              <a:t>predict</a:t>
            </a:r>
            <a:r>
              <a:rPr lang="de-DE" dirty="0"/>
              <a:t> stock </a:t>
            </a:r>
            <a:r>
              <a:rPr lang="de-DE" dirty="0" err="1"/>
              <a:t>movements</a:t>
            </a:r>
            <a:br>
              <a:rPr lang="de-DE" dirty="0"/>
            </a:br>
            <a:r>
              <a:rPr lang="de-DE" dirty="0" err="1"/>
              <a:t>honor</a:t>
            </a:r>
            <a:r>
              <a:rPr lang="de-DE" dirty="0"/>
              <a:t> </a:t>
            </a:r>
            <a:r>
              <a:rPr lang="de-DE" dirty="0" err="1"/>
              <a:t>working</a:t>
            </a:r>
            <a:r>
              <a:rPr lang="de-DE" dirty="0"/>
              <a:t> on </a:t>
            </a:r>
            <a:r>
              <a:rPr lang="de-DE" dirty="0" err="1"/>
              <a:t>this</a:t>
            </a:r>
            <a:r>
              <a:rPr lang="de-DE" dirty="0"/>
              <a:t> </a:t>
            </a:r>
            <a:r>
              <a:rPr lang="de-DE" dirty="0" err="1"/>
              <a:t>topic</a:t>
            </a:r>
            <a:r>
              <a:rPr lang="de-DE" dirty="0"/>
              <a:t> last </a:t>
            </a:r>
            <a:r>
              <a:rPr lang="de-DE" dirty="0" err="1"/>
              <a:t>couple</a:t>
            </a:r>
            <a:r>
              <a:rPr lang="de-DE" dirty="0"/>
              <a:t> </a:t>
            </a:r>
            <a:r>
              <a:rPr lang="de-DE" dirty="0" err="1"/>
              <a:t>monts</a:t>
            </a:r>
            <a:endParaRPr lang="de-DE" dirty="0"/>
          </a:p>
          <a:p>
            <a:r>
              <a:rPr lang="de-DE" dirty="0" err="1"/>
              <a:t>Got</a:t>
            </a:r>
            <a:r>
              <a:rPr lang="de-DE" dirty="0"/>
              <a:t> </a:t>
            </a:r>
            <a:r>
              <a:rPr lang="de-DE" dirty="0" err="1"/>
              <a:t>some</a:t>
            </a:r>
            <a:r>
              <a:rPr lang="de-DE" dirty="0"/>
              <a:t> nice </a:t>
            </a:r>
            <a:r>
              <a:rPr lang="de-DE" dirty="0" err="1"/>
              <a:t>results</a:t>
            </a:r>
            <a:r>
              <a:rPr lang="de-DE" dirty="0"/>
              <a:t> </a:t>
            </a:r>
            <a:r>
              <a:rPr lang="de-DE" dirty="0" err="1"/>
              <a:t>to</a:t>
            </a:r>
            <a:r>
              <a:rPr lang="de-DE" dirty="0"/>
              <a:t> </a:t>
            </a:r>
            <a:r>
              <a:rPr lang="de-DE" dirty="0" err="1"/>
              <a:t>make</a:t>
            </a:r>
            <a:r>
              <a:rPr lang="de-DE" dirty="0"/>
              <a:t> </a:t>
            </a:r>
            <a:r>
              <a:rPr lang="de-DE" dirty="0" err="1"/>
              <a:t>it</a:t>
            </a:r>
            <a:r>
              <a:rPr lang="de-DE" dirty="0"/>
              <a:t> </a:t>
            </a:r>
            <a:r>
              <a:rPr lang="de-DE" dirty="0" err="1"/>
              <a:t>up</a:t>
            </a:r>
            <a:r>
              <a:rPr lang="de-DE" dirty="0"/>
              <a:t> </a:t>
            </a:r>
            <a:r>
              <a:rPr lang="de-DE" dirty="0" err="1"/>
              <a:t>for</a:t>
            </a:r>
            <a:r>
              <a:rPr lang="de-DE" dirty="0"/>
              <a:t> </a:t>
            </a:r>
            <a:r>
              <a:rPr lang="de-DE" dirty="0" err="1"/>
              <a:t>you</a:t>
            </a:r>
            <a:r>
              <a:rPr lang="de-DE" dirty="0"/>
              <a:t> </a:t>
            </a:r>
            <a:r>
              <a:rPr lang="de-DE" dirty="0" err="1"/>
              <a:t>guys</a:t>
            </a:r>
            <a:endParaRPr lang="de-DE" dirty="0"/>
          </a:p>
          <a:p>
            <a:endParaRPr lang="de-DE" dirty="0"/>
          </a:p>
        </p:txBody>
      </p:sp>
    </p:spTree>
    <p:extLst>
      <p:ext uri="{BB962C8B-B14F-4D97-AF65-F5344CB8AC3E}">
        <p14:creationId xmlns:p14="http://schemas.microsoft.com/office/powerpoint/2010/main" val="3186493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jump into the most interesting part the results here I want to focus some more time;</a:t>
            </a:r>
          </a:p>
          <a:p>
            <a:endParaRPr lang="en-US" dirty="0"/>
          </a:p>
          <a:p>
            <a:r>
              <a:rPr lang="en-US" dirty="0"/>
              <a:t>Here are the results for the best in each bucket </a:t>
            </a:r>
          </a:p>
          <a:p>
            <a:r>
              <a:rPr lang="en-US" dirty="0"/>
              <a:t>Lexicon based, </a:t>
            </a:r>
            <a:r>
              <a:rPr kumimoji="0" lang="en-US" sz="1200" i="0" u="none" strike="noStrike" cap="none" normalizeH="0" baseline="0" dirty="0">
                <a:ln>
                  <a:noFill/>
                </a:ln>
                <a:effectLst/>
                <a:latin typeface="+mj-lt"/>
              </a:rPr>
              <a:t>Traditional ML, Deep Learning, Transformer</a:t>
            </a:r>
          </a:p>
          <a:p>
            <a:endParaRPr kumimoji="0" lang="en-US" sz="1200" i="0" u="none" strike="noStrike" cap="none" normalizeH="0" baseline="0" dirty="0">
              <a:ln>
                <a:noFill/>
              </a:ln>
              <a:effectLst/>
              <a:latin typeface="+mj-lt"/>
            </a:endParaRPr>
          </a:p>
          <a:p>
            <a:endParaRPr lang="en-US" dirty="0"/>
          </a:p>
        </p:txBody>
      </p:sp>
    </p:spTree>
    <p:extLst>
      <p:ext uri="{BB962C8B-B14F-4D97-AF65-F5344CB8AC3E}">
        <p14:creationId xmlns:p14="http://schemas.microsoft.com/office/powerpoint/2010/main" val="4014621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for our </a:t>
            </a:r>
            <a:r>
              <a:rPr lang="en-US" dirty="0" err="1"/>
              <a:t>realtime</a:t>
            </a:r>
            <a:r>
              <a:rPr lang="en-US" dirty="0"/>
              <a:t> dataset:</a:t>
            </a:r>
          </a:p>
          <a:p>
            <a:r>
              <a:rPr lang="en-US" dirty="0"/>
              <a:t>Explain the </a:t>
            </a:r>
            <a:r>
              <a:rPr lang="en-US" dirty="0" err="1"/>
              <a:t>fomular</a:t>
            </a:r>
            <a:r>
              <a:rPr lang="en-US" dirty="0"/>
              <a:t> </a:t>
            </a:r>
          </a:p>
          <a:p>
            <a:r>
              <a:rPr lang="en-US" dirty="0"/>
              <a:t>Betas are the relative change compared to a neutral news 0 both = neutral</a:t>
            </a:r>
          </a:p>
          <a:p>
            <a:r>
              <a:rPr lang="en-US" dirty="0"/>
              <a:t>Explain count (count for each classified bucket)</a:t>
            </a:r>
          </a:p>
        </p:txBody>
      </p:sp>
    </p:spTree>
    <p:extLst>
      <p:ext uri="{BB962C8B-B14F-4D97-AF65-F5344CB8AC3E}">
        <p14:creationId xmlns:p14="http://schemas.microsoft.com/office/powerpoint/2010/main" val="592685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results we also wanted to try out a simple trading strategy so utilize sentiment for buy and sell signals </a:t>
            </a:r>
          </a:p>
          <a:p>
            <a:r>
              <a:rPr lang="en-US" dirty="0"/>
              <a:t>Positive sentiment buy news sell after 10 minutes</a:t>
            </a:r>
          </a:p>
          <a:p>
            <a:r>
              <a:rPr lang="en-US" dirty="0"/>
              <a:t>Negative sentiment I short and buy back after 10 minutes</a:t>
            </a:r>
          </a:p>
          <a:p>
            <a:endParaRPr lang="en-US" dirty="0"/>
          </a:p>
          <a:p>
            <a:r>
              <a:rPr lang="en-US" dirty="0"/>
              <a:t>For evaluating strategies 2 key KPIs here Sharpe ratio – risk vs reward the higher the ratio the less risk for the reward it is (risk free rate 4%)</a:t>
            </a:r>
          </a:p>
          <a:p>
            <a:r>
              <a:rPr lang="en-US" dirty="0"/>
              <a:t>And </a:t>
            </a:r>
            <a:r>
              <a:rPr lang="en-US" dirty="0" err="1"/>
              <a:t>ofcourse</a:t>
            </a:r>
            <a:r>
              <a:rPr lang="en-US" dirty="0"/>
              <a:t> the expected </a:t>
            </a:r>
            <a:r>
              <a:rPr lang="en-US" dirty="0" err="1"/>
              <a:t>retrns</a:t>
            </a:r>
            <a:r>
              <a:rPr lang="en-US" dirty="0"/>
              <a:t> we use a per day basis here</a:t>
            </a:r>
          </a:p>
          <a:p>
            <a:endParaRPr lang="en-US" dirty="0"/>
          </a:p>
          <a:p>
            <a:r>
              <a:rPr lang="en-US" dirty="0"/>
              <a:t>MLP bad apart from that all of them super good and beat the </a:t>
            </a:r>
            <a:r>
              <a:rPr lang="en-US" dirty="0" err="1"/>
              <a:t>euroStoxx</a:t>
            </a:r>
            <a:r>
              <a:rPr lang="en-US" dirty="0"/>
              <a:t> index its </a:t>
            </a:r>
            <a:r>
              <a:rPr lang="en-US" dirty="0" err="1"/>
              <a:t>sharpe</a:t>
            </a:r>
            <a:r>
              <a:rPr lang="en-US" dirty="0"/>
              <a:t> ratio around 0.8 and returns 0.1%</a:t>
            </a:r>
          </a:p>
          <a:p>
            <a:r>
              <a:rPr lang="en-US" dirty="0"/>
              <a:t>SVM and </a:t>
            </a:r>
            <a:r>
              <a:rPr lang="en-US" dirty="0" err="1"/>
              <a:t>Finbert</a:t>
            </a:r>
            <a:r>
              <a:rPr lang="en-US" dirty="0"/>
              <a:t> worth pointing out</a:t>
            </a:r>
          </a:p>
          <a:p>
            <a:r>
              <a:rPr lang="en-US" dirty="0"/>
              <a:t>SVM: 156% return over 6 months</a:t>
            </a:r>
            <a:br>
              <a:rPr lang="en-US" dirty="0"/>
            </a:br>
            <a:r>
              <a:rPr lang="en-US" dirty="0" err="1"/>
              <a:t>FinBERT</a:t>
            </a:r>
            <a:r>
              <a:rPr lang="en-US" dirty="0"/>
              <a:t>: 178% return over the same time span (-66.4% return at one point High Risk)</a:t>
            </a:r>
          </a:p>
        </p:txBody>
      </p:sp>
    </p:spTree>
    <p:extLst>
      <p:ext uri="{BB962C8B-B14F-4D97-AF65-F5344CB8AC3E}">
        <p14:creationId xmlns:p14="http://schemas.microsoft.com/office/powerpoint/2010/main" val="758547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these results are insane!!! Can I just drop out now and not submit my thesis but instead build my own company and trade stocks full time?</a:t>
            </a:r>
          </a:p>
          <a:p>
            <a:r>
              <a:rPr lang="en-US" dirty="0"/>
              <a:t>NOOOOO!!!!!!</a:t>
            </a:r>
            <a:br>
              <a:rPr lang="en-US" dirty="0"/>
            </a:br>
            <a:r>
              <a:rPr lang="en-US" dirty="0"/>
              <a:t>Very high risk associated with it AND we didn’t consider Trading Fees which erode all our profits. Especially since we are consistently trading 200 stocks at a given time (for </a:t>
            </a:r>
            <a:r>
              <a:rPr lang="en-US" dirty="0" err="1"/>
              <a:t>finbert</a:t>
            </a:r>
            <a:r>
              <a:rPr lang="en-US" dirty="0"/>
              <a:t> e.g.) each trade cost money!!</a:t>
            </a:r>
          </a:p>
          <a:p>
            <a:r>
              <a:rPr lang="en-US" dirty="0"/>
              <a:t>Some cost to consider trade </a:t>
            </a:r>
            <a:r>
              <a:rPr lang="en-US" dirty="0" err="1"/>
              <a:t>commusiions</a:t>
            </a:r>
            <a:r>
              <a:rPr lang="en-US" dirty="0"/>
              <a:t> </a:t>
            </a:r>
            <a:r>
              <a:rPr lang="en-US" dirty="0" err="1"/>
              <a:t>ro</a:t>
            </a:r>
            <a:r>
              <a:rPr lang="en-US" dirty="0"/>
              <a:t> </a:t>
            </a:r>
            <a:r>
              <a:rPr lang="en-US" dirty="0" err="1"/>
              <a:t>bropkerage</a:t>
            </a:r>
            <a:r>
              <a:rPr lang="en-US" dirty="0"/>
              <a:t> fees, bid ask spread… currency exchange fees …. Amount up more than 0.5% of stock price</a:t>
            </a:r>
          </a:p>
          <a:p>
            <a:r>
              <a:rPr lang="en-US" dirty="0"/>
              <a:t>We remember we if we predict a sentiment it is associated with a price change of 0.01% so each of our trade has less returns than the 0.5% of </a:t>
            </a:r>
            <a:r>
              <a:rPr lang="en-US" dirty="0" err="1"/>
              <a:t>stpck</a:t>
            </a:r>
            <a:r>
              <a:rPr lang="en-US" dirty="0"/>
              <a:t> price.</a:t>
            </a:r>
          </a:p>
          <a:p>
            <a:endParaRPr lang="en-US" dirty="0"/>
          </a:p>
          <a:p>
            <a:r>
              <a:rPr lang="en-US" dirty="0"/>
              <a:t>So sadly with this thesis I wont be able to drop out and become a </a:t>
            </a:r>
            <a:r>
              <a:rPr lang="en-US" dirty="0" err="1"/>
              <a:t>millionair</a:t>
            </a:r>
            <a:r>
              <a:rPr lang="en-US" dirty="0"/>
              <a:t> :(</a:t>
            </a:r>
          </a:p>
        </p:txBody>
      </p:sp>
    </p:spTree>
    <p:extLst>
      <p:ext uri="{BB962C8B-B14F-4D97-AF65-F5344CB8AC3E}">
        <p14:creationId xmlns:p14="http://schemas.microsoft.com/office/powerpoint/2010/main" val="4035280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MAYBE IF WE CONTINUE WE MIGHT BE ABLE TO IMPROVE ON OUR ALGORITHMS AND THEN EARN A PROFIT:</a:t>
            </a:r>
          </a:p>
          <a:p>
            <a:r>
              <a:rPr lang="en-US" dirty="0"/>
              <a:t>Incorporate additional data sources </a:t>
            </a:r>
          </a:p>
          <a:p>
            <a:r>
              <a:rPr lang="en-US" dirty="0"/>
              <a:t>More data – Refinitiv eikon also offers web based news (as a quick win) Else web scraping, social media news,…</a:t>
            </a:r>
          </a:p>
          <a:p>
            <a:r>
              <a:rPr lang="en-US" dirty="0" err="1"/>
              <a:t>Algoritms</a:t>
            </a:r>
            <a:r>
              <a:rPr lang="en-US" dirty="0"/>
              <a:t> – More advanced state of the art algorithms GPT, </a:t>
            </a:r>
            <a:r>
              <a:rPr lang="en-US" dirty="0" err="1"/>
              <a:t>FinLLama</a:t>
            </a:r>
            <a:r>
              <a:rPr lang="en-US" dirty="0"/>
              <a:t> </a:t>
            </a:r>
            <a:r>
              <a:rPr lang="en-US" dirty="0">
                <a:sym typeface="Wingdings" panose="05000000000000000000" pitchFamily="2" charset="2"/>
              </a:rPr>
              <a:t> improve hyperparameter tuning process</a:t>
            </a:r>
          </a:p>
          <a:p>
            <a:r>
              <a:rPr lang="en-US" dirty="0">
                <a:sym typeface="Wingdings" panose="05000000000000000000" pitchFamily="2" charset="2"/>
              </a:rPr>
              <a:t>Better trading </a:t>
            </a:r>
            <a:r>
              <a:rPr lang="en-US" dirty="0" err="1">
                <a:sym typeface="Wingdings" panose="05000000000000000000" pitchFamily="2" charset="2"/>
              </a:rPr>
              <a:t>strats</a:t>
            </a:r>
            <a:r>
              <a:rPr lang="en-US" dirty="0">
                <a:sym typeface="Wingdings" panose="05000000000000000000" pitchFamily="2" charset="2"/>
              </a:rPr>
              <a:t>: Add technical indicators and historical prices to consider as well  more sophisticated buy and sell signals and ofc validate in real word with real money </a:t>
            </a:r>
            <a:r>
              <a:rPr lang="en-US" dirty="0" err="1">
                <a:sym typeface="Wingdings" panose="05000000000000000000" pitchFamily="2" charset="2"/>
              </a:rPr>
              <a:t>huhuhuhu</a:t>
            </a:r>
            <a:endParaRPr lang="en-US" dirty="0"/>
          </a:p>
          <a:p>
            <a:endParaRPr lang="en-US" dirty="0"/>
          </a:p>
          <a:p>
            <a:endParaRPr lang="en-US" dirty="0"/>
          </a:p>
        </p:txBody>
      </p:sp>
    </p:spTree>
    <p:extLst>
      <p:ext uri="{BB962C8B-B14F-4D97-AF65-F5344CB8AC3E}">
        <p14:creationId xmlns:p14="http://schemas.microsoft.com/office/powerpoint/2010/main" val="498320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a:t>
            </a:r>
            <a:br>
              <a:rPr lang="en-US" dirty="0"/>
            </a:br>
            <a:r>
              <a:rPr lang="en-US" dirty="0"/>
              <a:t>&gt; why we decided on the topic</a:t>
            </a:r>
          </a:p>
          <a:p>
            <a:r>
              <a:rPr lang="en-US" dirty="0"/>
              <a:t>DA and Meth</a:t>
            </a:r>
          </a:p>
          <a:p>
            <a:pPr marL="171450" indent="-171450">
              <a:buFont typeface="Wingdings" panose="05000000000000000000" pitchFamily="2" charset="2"/>
              <a:buChar char="Ø"/>
            </a:pPr>
            <a:r>
              <a:rPr lang="en-US" dirty="0"/>
              <a:t>Every DS project one of the most important parts is the data sourcing and acquisition </a:t>
            </a:r>
          </a:p>
          <a:p>
            <a:pPr marL="171450" indent="-171450">
              <a:buFont typeface="Wingdings" panose="05000000000000000000" pitchFamily="2" charset="2"/>
              <a:buChar char="Ø"/>
            </a:pPr>
            <a:r>
              <a:rPr lang="en-US" dirty="0"/>
              <a:t>Then also how we conducted our research</a:t>
            </a:r>
          </a:p>
          <a:p>
            <a:pPr marL="0" indent="0">
              <a:buFont typeface="Wingdings" panose="05000000000000000000" pitchFamily="2" charset="2"/>
              <a:buNone/>
            </a:pPr>
            <a:r>
              <a:rPr lang="en-US" dirty="0"/>
              <a:t>Results</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520308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from 2 sides </a:t>
            </a:r>
          </a:p>
          <a:p>
            <a:pPr marL="171450" indent="-171450">
              <a:buFont typeface="Wingdings" panose="05000000000000000000" pitchFamily="2" charset="2"/>
              <a:buChar char="Ø"/>
            </a:pPr>
            <a:r>
              <a:rPr lang="en-US" dirty="0" err="1"/>
              <a:t>Maasice</a:t>
            </a:r>
            <a:r>
              <a:rPr lang="en-US" dirty="0"/>
              <a:t> increase in assets under management 10 % compound </a:t>
            </a:r>
            <a:r>
              <a:rPr lang="en-US" dirty="0" err="1"/>
              <a:t>av.gr.rt</a:t>
            </a:r>
            <a:r>
              <a:rPr lang="en-US" dirty="0"/>
              <a:t>. Last 15 years</a:t>
            </a:r>
          </a:p>
          <a:p>
            <a:pPr marL="171450" indent="-171450">
              <a:buFont typeface="Wingdings" panose="05000000000000000000" pitchFamily="2" charset="2"/>
              <a:buChar char="Ø"/>
            </a:pPr>
            <a:r>
              <a:rPr lang="en-US" dirty="0"/>
              <a:t>About 20% of hedge funds already use quant trading strategies which includes NLP/sentiment analysis </a:t>
            </a:r>
            <a:r>
              <a:rPr lang="en-US" dirty="0">
                <a:sym typeface="Wingdings" panose="05000000000000000000" pitchFamily="2" charset="2"/>
              </a:rPr>
              <a:t> if we assume an equal distribution of AUM 1 trillion USD</a:t>
            </a:r>
            <a:endParaRPr lang="en-US" dirty="0"/>
          </a:p>
          <a:p>
            <a:pPr marL="171450" indent="-171450">
              <a:buFont typeface="Wingdings" panose="05000000000000000000" pitchFamily="2" charset="2"/>
              <a:buChar char="Ø"/>
            </a:pPr>
            <a:r>
              <a:rPr lang="en-US" dirty="0" err="1"/>
              <a:t>Amlost</a:t>
            </a:r>
            <a:r>
              <a:rPr lang="en-US" dirty="0"/>
              <a:t> 90% of hedge funds managers expect an increase in quant strategies</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171450" indent="-171450">
              <a:buFont typeface="Wingdings" panose="05000000000000000000" pitchFamily="2" charset="2"/>
              <a:buChar char="Ø"/>
            </a:pPr>
            <a:r>
              <a:rPr lang="en-US" dirty="0"/>
              <a:t>CLPS IT service management company focused on banking and insurance mainly in </a:t>
            </a:r>
            <a:r>
              <a:rPr lang="en-US" dirty="0" err="1"/>
              <a:t>china</a:t>
            </a:r>
            <a:endParaRPr lang="en-US" dirty="0"/>
          </a:p>
          <a:p>
            <a:pPr marL="171450" indent="-171450">
              <a:buFont typeface="Wingdings" panose="05000000000000000000" pitchFamily="2" charset="2"/>
              <a:buChar char="Ø"/>
            </a:pPr>
            <a:endParaRPr lang="en-US" dirty="0"/>
          </a:p>
        </p:txBody>
      </p:sp>
    </p:spTree>
    <p:extLst>
      <p:ext uri="{BB962C8B-B14F-4D97-AF65-F5344CB8AC3E}">
        <p14:creationId xmlns:p14="http://schemas.microsoft.com/office/powerpoint/2010/main" val="4047447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side is due to technological advancements.</a:t>
            </a:r>
            <a:br>
              <a:rPr lang="en-US" dirty="0"/>
            </a:br>
            <a:r>
              <a:rPr lang="en-US" dirty="0"/>
              <a:t>We show some of the </a:t>
            </a:r>
            <a:r>
              <a:rPr lang="en-US" dirty="0" err="1"/>
              <a:t>mahor</a:t>
            </a:r>
            <a:r>
              <a:rPr lang="en-US" dirty="0"/>
              <a:t> milestones here </a:t>
            </a:r>
            <a:br>
              <a:rPr lang="en-US" dirty="0"/>
            </a:br>
            <a:br>
              <a:rPr lang="en-US" dirty="0"/>
            </a:br>
            <a:r>
              <a:rPr lang="en-US" dirty="0"/>
              <a:t>from traditional ML methods like </a:t>
            </a:r>
            <a:r>
              <a:rPr lang="en-US" dirty="0" err="1"/>
              <a:t>SVm</a:t>
            </a:r>
            <a:r>
              <a:rPr lang="en-US" dirty="0"/>
              <a:t> and NB </a:t>
            </a:r>
          </a:p>
          <a:p>
            <a:r>
              <a:rPr lang="en-US" dirty="0"/>
              <a:t>To lexicon based </a:t>
            </a:r>
          </a:p>
          <a:p>
            <a:r>
              <a:rPr lang="en-US" dirty="0"/>
              <a:t>To deep learning </a:t>
            </a:r>
          </a:p>
          <a:p>
            <a:r>
              <a:rPr lang="en-US" dirty="0"/>
              <a:t>To </a:t>
            </a:r>
            <a:r>
              <a:rPr lang="en-US" dirty="0" err="1"/>
              <a:t>transformaer</a:t>
            </a:r>
            <a:r>
              <a:rPr lang="en-US" dirty="0"/>
              <a:t> based LLM </a:t>
            </a:r>
          </a:p>
          <a:p>
            <a:r>
              <a:rPr lang="en-US" dirty="0" err="1"/>
              <a:t>Cinstantly</a:t>
            </a:r>
            <a:r>
              <a:rPr lang="en-US" dirty="0"/>
              <a:t> new algorithms</a:t>
            </a:r>
          </a:p>
          <a:p>
            <a:r>
              <a:rPr lang="en-US" dirty="0"/>
              <a:t>Also application in the world of finance </a:t>
            </a:r>
          </a:p>
        </p:txBody>
      </p:sp>
    </p:spTree>
    <p:extLst>
      <p:ext uri="{BB962C8B-B14F-4D97-AF65-F5344CB8AC3E}">
        <p14:creationId xmlns:p14="http://schemas.microsoft.com/office/powerpoint/2010/main" val="738022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thesis 2 goals</a:t>
            </a:r>
          </a:p>
          <a:p>
            <a:r>
              <a:rPr lang="en-US" dirty="0" err="1"/>
              <a:t>Benchmarl</a:t>
            </a:r>
            <a:r>
              <a:rPr lang="en-US" dirty="0"/>
              <a:t> of different algorithms for classifying financial news</a:t>
            </a:r>
          </a:p>
          <a:p>
            <a:r>
              <a:rPr lang="en-US" dirty="0"/>
              <a:t>… </a:t>
            </a:r>
            <a:r>
              <a:rPr lang="en-US" dirty="0" err="1"/>
              <a:t>a,b,c</a:t>
            </a:r>
            <a:endParaRPr lang="en-US" dirty="0"/>
          </a:p>
          <a:p>
            <a:endParaRPr lang="en-US" dirty="0"/>
          </a:p>
          <a:p>
            <a:r>
              <a:rPr lang="en-US" dirty="0"/>
              <a:t>And then using said best algorithms to try to see whether there is a correlation between its predicted sentiment and stock movement</a:t>
            </a:r>
          </a:p>
          <a:p>
            <a:r>
              <a:rPr lang="en-US" dirty="0"/>
              <a:t>… b c</a:t>
            </a:r>
          </a:p>
        </p:txBody>
      </p:sp>
    </p:spTree>
    <p:extLst>
      <p:ext uri="{BB962C8B-B14F-4D97-AF65-F5344CB8AC3E}">
        <p14:creationId xmlns:p14="http://schemas.microsoft.com/office/powerpoint/2010/main" val="1585937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look into the data set used</a:t>
            </a:r>
          </a:p>
          <a:p>
            <a:r>
              <a:rPr lang="en-US" dirty="0"/>
              <a:t>Used a dataset sourced from a paper from Malo in 2014 </a:t>
            </a:r>
          </a:p>
          <a:p>
            <a:r>
              <a:rPr lang="en-US" dirty="0"/>
              <a:t>The almost 5k datapoints from OMX Helsinki exchange manually classified text from news and press releases by financial expert</a:t>
            </a:r>
          </a:p>
          <a:p>
            <a:pPr marL="171450" indent="-171450">
              <a:buFont typeface="Wingdings" panose="05000000000000000000" pitchFamily="2" charset="2"/>
              <a:buChar char="à"/>
            </a:pPr>
            <a:r>
              <a:rPr lang="en-US" dirty="0">
                <a:sym typeface="Wingdings" panose="05000000000000000000" pitchFamily="2" charset="2"/>
              </a:rPr>
              <a:t>Manually classification = clean data so no tidying was necessary here (we see a difference between the second data set)</a:t>
            </a:r>
          </a:p>
          <a:p>
            <a:pPr marL="0" indent="0">
              <a:buFont typeface="Wingdings" panose="05000000000000000000" pitchFamily="2" charset="2"/>
              <a:buNone/>
            </a:pPr>
            <a:endParaRPr lang="en-US" dirty="0">
              <a:sym typeface="Wingdings" panose="05000000000000000000" pitchFamily="2" charset="2"/>
            </a:endParaRPr>
          </a:p>
          <a:p>
            <a:pPr marL="0" indent="0">
              <a:buFont typeface="Wingdings" panose="05000000000000000000" pitchFamily="2" charset="2"/>
              <a:buNone/>
            </a:pPr>
            <a:r>
              <a:rPr lang="en-US" dirty="0">
                <a:sym typeface="Wingdings" panose="05000000000000000000" pitchFamily="2" charset="2"/>
              </a:rPr>
              <a:t>Present % numbers  data </a:t>
            </a:r>
            <a:r>
              <a:rPr lang="en-US" dirty="0" err="1">
                <a:sym typeface="Wingdings" panose="05000000000000000000" pitchFamily="2" charset="2"/>
              </a:rPr>
              <a:t>imblanace</a:t>
            </a:r>
            <a:r>
              <a:rPr lang="en-US" dirty="0">
                <a:sym typeface="Wingdings" panose="05000000000000000000" pitchFamily="2" charset="2"/>
              </a:rPr>
              <a:t> important to look at different statistical metrics</a:t>
            </a:r>
            <a:endParaRPr lang="en-US" dirty="0"/>
          </a:p>
        </p:txBody>
      </p:sp>
    </p:spTree>
    <p:extLst>
      <p:ext uri="{BB962C8B-B14F-4D97-AF65-F5344CB8AC3E}">
        <p14:creationId xmlns:p14="http://schemas.microsoft.com/office/powerpoint/2010/main" val="3504914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of benchmarking iteratively </a:t>
            </a:r>
          </a:p>
          <a:p>
            <a:r>
              <a:rPr lang="en-US" dirty="0"/>
              <a:t>4 buckets that we introduced in the beginning as different models that were using</a:t>
            </a:r>
          </a:p>
          <a:p>
            <a:r>
              <a:rPr lang="en-US" dirty="0"/>
              <a:t>Selecting these with </a:t>
            </a:r>
            <a:r>
              <a:rPr lang="en-US" dirty="0" err="1"/>
              <a:t>repsected</a:t>
            </a:r>
            <a:r>
              <a:rPr lang="en-US" dirty="0"/>
              <a:t> hyperparameters then conduct stratified k fold with 5 fold (short explain the circle)</a:t>
            </a:r>
          </a:p>
        </p:txBody>
      </p:sp>
    </p:spTree>
    <p:extLst>
      <p:ext uri="{BB962C8B-B14F-4D97-AF65-F5344CB8AC3E}">
        <p14:creationId xmlns:p14="http://schemas.microsoft.com/office/powerpoint/2010/main" val="335227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dirty="0">
                <a:solidFill>
                  <a:schemeClr val="tx1"/>
                </a:solidFill>
                <a:latin typeface="+mj-lt"/>
              </a:rPr>
              <a:t>On the other side we have the real life news data:</a:t>
            </a:r>
          </a:p>
          <a:p>
            <a:pPr marL="171450" marR="0" lvl="0" indent="-171450" algn="l" defTabSz="914400" rtl="0" eaLnBrk="1" fontAlgn="base" latinLnBrk="0" hangingPunct="1">
              <a:lnSpc>
                <a:spcPct val="100000"/>
              </a:lnSpc>
              <a:spcBef>
                <a:spcPct val="30000"/>
              </a:spcBef>
              <a:spcAft>
                <a:spcPct val="0"/>
              </a:spcAft>
              <a:buClrTx/>
              <a:buSzTx/>
              <a:buFont typeface="Wingdings" panose="05000000000000000000" pitchFamily="2" charset="2"/>
              <a:buChar char="Ø"/>
              <a:tabLst/>
              <a:defRPr/>
            </a:pPr>
            <a:r>
              <a:rPr lang="en-AU" sz="1200" dirty="0">
                <a:solidFill>
                  <a:schemeClr val="tx1"/>
                </a:solidFill>
                <a:latin typeface="+mj-lt"/>
              </a:rPr>
              <a:t>Requires </a:t>
            </a:r>
            <a:r>
              <a:rPr lang="en-AU" sz="1200" dirty="0" err="1">
                <a:solidFill>
                  <a:schemeClr val="tx1"/>
                </a:solidFill>
                <a:latin typeface="+mj-lt"/>
              </a:rPr>
              <a:t>maticules</a:t>
            </a:r>
            <a:r>
              <a:rPr lang="en-AU" sz="1200" dirty="0">
                <a:solidFill>
                  <a:schemeClr val="tx1"/>
                </a:solidFill>
                <a:latin typeface="+mj-lt"/>
              </a:rPr>
              <a:t> cleaning </a:t>
            </a:r>
            <a:r>
              <a:rPr lang="en-AU" sz="1200" dirty="0" err="1">
                <a:solidFill>
                  <a:schemeClr val="tx1"/>
                </a:solidFill>
                <a:latin typeface="+mj-lt"/>
              </a:rPr>
              <a:t>effords</a:t>
            </a:r>
            <a:r>
              <a:rPr lang="en-AU" sz="1200" dirty="0">
                <a:solidFill>
                  <a:schemeClr val="tx1"/>
                </a:solidFill>
                <a:latin typeface="+mj-lt"/>
              </a:rPr>
              <a:t> and extraction</a:t>
            </a:r>
          </a:p>
          <a:p>
            <a:pPr marL="171450" marR="0" lvl="0" indent="-171450" algn="l" defTabSz="914400" rtl="0" eaLnBrk="1" fontAlgn="base" latinLnBrk="0" hangingPunct="1">
              <a:lnSpc>
                <a:spcPct val="100000"/>
              </a:lnSpc>
              <a:spcBef>
                <a:spcPct val="30000"/>
              </a:spcBef>
              <a:spcAft>
                <a:spcPct val="0"/>
              </a:spcAft>
              <a:buClrTx/>
              <a:buSzTx/>
              <a:buFont typeface="Wingdings" panose="05000000000000000000" pitchFamily="2" charset="2"/>
              <a:buChar char="Ø"/>
              <a:tabLst/>
              <a:defRPr/>
            </a:pPr>
            <a:r>
              <a:rPr lang="en-AU" sz="1200" dirty="0">
                <a:solidFill>
                  <a:schemeClr val="tx1"/>
                </a:solidFill>
                <a:latin typeface="+mj-lt"/>
              </a:rPr>
              <a:t>Select EUROSTOXX 50 Reporting standards and availability of English news</a:t>
            </a:r>
          </a:p>
          <a:p>
            <a:pPr marL="171450" marR="0" lvl="0" indent="-171450" algn="l" defTabSz="914400" rtl="0" eaLnBrk="1" fontAlgn="base" latinLnBrk="0" hangingPunct="1">
              <a:lnSpc>
                <a:spcPct val="100000"/>
              </a:lnSpc>
              <a:spcBef>
                <a:spcPct val="30000"/>
              </a:spcBef>
              <a:spcAft>
                <a:spcPct val="0"/>
              </a:spcAft>
              <a:buClrTx/>
              <a:buSzTx/>
              <a:buFont typeface="Wingdings" panose="05000000000000000000" pitchFamily="2" charset="2"/>
              <a:buChar char="Ø"/>
              <a:tabLst/>
              <a:defRPr/>
            </a:pPr>
            <a:r>
              <a:rPr lang="en-AU" sz="1200" dirty="0">
                <a:solidFill>
                  <a:schemeClr val="tx1"/>
                </a:solidFill>
                <a:latin typeface="+mj-lt"/>
              </a:rPr>
              <a:t>Merge two datasets both sourced from REF – Financial news articles and stock prices </a:t>
            </a:r>
            <a:r>
              <a:rPr lang="en-AU" sz="1200" dirty="0">
                <a:solidFill>
                  <a:schemeClr val="tx1"/>
                </a:solidFill>
                <a:latin typeface="+mj-lt"/>
                <a:sym typeface="Wingdings" panose="05000000000000000000" pitchFamily="2" charset="2"/>
              </a:rPr>
              <a:t> merge these on time published</a:t>
            </a:r>
          </a:p>
          <a:p>
            <a:pPr marL="171450" marR="0" lvl="0" indent="-171450" algn="l" defTabSz="914400" rtl="0" eaLnBrk="1" fontAlgn="base" latinLnBrk="0" hangingPunct="1">
              <a:lnSpc>
                <a:spcPct val="100000"/>
              </a:lnSpc>
              <a:spcBef>
                <a:spcPct val="30000"/>
              </a:spcBef>
              <a:spcAft>
                <a:spcPct val="0"/>
              </a:spcAft>
              <a:buClrTx/>
              <a:buSzTx/>
              <a:buFont typeface="Wingdings" panose="05000000000000000000" pitchFamily="2" charset="2"/>
              <a:buChar char="Ø"/>
              <a:tabLst/>
              <a:defRPr/>
            </a:pPr>
            <a:r>
              <a:rPr lang="en-AU" sz="1200" dirty="0">
                <a:solidFill>
                  <a:schemeClr val="tx1"/>
                </a:solidFill>
                <a:latin typeface="+mj-lt"/>
                <a:sym typeface="Wingdings" panose="05000000000000000000" pitchFamily="2" charset="2"/>
              </a:rPr>
              <a:t>Missing data via backfilling and perform other data cleaning efforts </a:t>
            </a:r>
          </a:p>
          <a:p>
            <a:pPr marL="171450" marR="0" lvl="0" indent="-171450" algn="l" defTabSz="914400" rtl="0" eaLnBrk="1" fontAlgn="base" latinLnBrk="0" hangingPunct="1">
              <a:lnSpc>
                <a:spcPct val="100000"/>
              </a:lnSpc>
              <a:spcBef>
                <a:spcPct val="30000"/>
              </a:spcBef>
              <a:spcAft>
                <a:spcPct val="0"/>
              </a:spcAft>
              <a:buClrTx/>
              <a:buSzTx/>
              <a:buFont typeface="Wingdings" panose="05000000000000000000" pitchFamily="2" charset="2"/>
              <a:buChar char="Ø"/>
              <a:tabLst/>
              <a:defRPr/>
            </a:pPr>
            <a:r>
              <a:rPr lang="en-AU" sz="1200" dirty="0">
                <a:solidFill>
                  <a:schemeClr val="tx1"/>
                </a:solidFill>
                <a:latin typeface="+mj-lt"/>
                <a:sym typeface="Wingdings" panose="05000000000000000000" pitchFamily="2" charset="2"/>
              </a:rPr>
              <a:t>Outlier analysis and duplicates removing filter out closing time data …. Uniform data type …</a:t>
            </a:r>
          </a:p>
          <a:p>
            <a:pPr marL="171450" marR="0" lvl="0" indent="-171450" algn="l" defTabSz="914400" rtl="0" eaLnBrk="1" fontAlgn="base" latinLnBrk="0" hangingPunct="1">
              <a:lnSpc>
                <a:spcPct val="100000"/>
              </a:lnSpc>
              <a:spcBef>
                <a:spcPct val="30000"/>
              </a:spcBef>
              <a:spcAft>
                <a:spcPct val="0"/>
              </a:spcAft>
              <a:buClrTx/>
              <a:buSzTx/>
              <a:buFont typeface="Wingdings" panose="05000000000000000000" pitchFamily="2" charset="2"/>
              <a:buChar char="Ø"/>
              <a:tabLst/>
              <a:defRPr/>
            </a:pPr>
            <a:endParaRPr lang="en-AU" sz="1200" dirty="0">
              <a:solidFill>
                <a:schemeClr val="tx1"/>
              </a:solidFill>
              <a:latin typeface="+mj-lt"/>
              <a:sym typeface="Wingdings" panose="05000000000000000000" pitchFamily="2" charset="2"/>
            </a:endParaRPr>
          </a:p>
          <a:p>
            <a:pPr marL="0" marR="0" lvl="0" indent="0" algn="l" defTabSz="914400" rtl="0" eaLnBrk="1" fontAlgn="base" latinLnBrk="0" hangingPunct="1">
              <a:lnSpc>
                <a:spcPct val="100000"/>
              </a:lnSpc>
              <a:spcBef>
                <a:spcPct val="30000"/>
              </a:spcBef>
              <a:spcAft>
                <a:spcPct val="0"/>
              </a:spcAft>
              <a:buClrTx/>
              <a:buSzTx/>
              <a:buFont typeface="Wingdings" panose="05000000000000000000" pitchFamily="2" charset="2"/>
              <a:buNone/>
              <a:tabLst/>
              <a:defRPr/>
            </a:pPr>
            <a:r>
              <a:rPr lang="en-AU" sz="1200" dirty="0">
                <a:solidFill>
                  <a:schemeClr val="tx1"/>
                </a:solidFill>
                <a:latin typeface="+mj-lt"/>
                <a:sym typeface="Wingdings" panose="05000000000000000000" pitchFamily="2" charset="2"/>
              </a:rPr>
              <a:t>In total we want to then have a dataset with the news/news headline on one row and the change in stock prices in the other (since research suggest only a correlation short time after news publication correlation between movement and sentiment (looked at 2,5,10 minutes)</a:t>
            </a:r>
          </a:p>
          <a:p>
            <a:pPr marL="0" marR="0" lvl="0" indent="0" algn="l" defTabSz="914400" rtl="0" eaLnBrk="1" fontAlgn="base" latinLnBrk="0" hangingPunct="1">
              <a:lnSpc>
                <a:spcPct val="100000"/>
              </a:lnSpc>
              <a:spcBef>
                <a:spcPct val="30000"/>
              </a:spcBef>
              <a:spcAft>
                <a:spcPct val="0"/>
              </a:spcAft>
              <a:buClrTx/>
              <a:buSzTx/>
              <a:buFont typeface="Wingdings" panose="05000000000000000000" pitchFamily="2" charset="2"/>
              <a:buNone/>
              <a:tabLst/>
              <a:defRPr/>
            </a:pPr>
            <a:r>
              <a:rPr lang="en-AU" sz="1200" dirty="0">
                <a:solidFill>
                  <a:schemeClr val="tx1"/>
                </a:solidFill>
                <a:latin typeface="+mj-lt"/>
                <a:sym typeface="Wingdings" panose="05000000000000000000" pitchFamily="2" charset="2"/>
              </a:rPr>
              <a:t>&gt;As expected median near 0 however with lager standard deviation over time</a:t>
            </a:r>
          </a:p>
          <a:p>
            <a:pPr marL="0" marR="0" lvl="0" indent="0" algn="l" defTabSz="914400" rtl="0" eaLnBrk="1" fontAlgn="base" latinLnBrk="0" hangingPunct="1">
              <a:lnSpc>
                <a:spcPct val="100000"/>
              </a:lnSpc>
              <a:spcBef>
                <a:spcPct val="30000"/>
              </a:spcBef>
              <a:spcAft>
                <a:spcPct val="0"/>
              </a:spcAft>
              <a:buClrTx/>
              <a:buSzTx/>
              <a:buFont typeface="Wingdings" panose="05000000000000000000" pitchFamily="2" charset="2"/>
              <a:buNone/>
              <a:tabLst/>
              <a:defRPr/>
            </a:pPr>
            <a:r>
              <a:rPr lang="en-AU" sz="1200" dirty="0">
                <a:solidFill>
                  <a:schemeClr val="tx1"/>
                </a:solidFill>
                <a:latin typeface="+mj-lt"/>
                <a:sym typeface="Wingdings" panose="05000000000000000000" pitchFamily="2" charset="2"/>
              </a:rPr>
              <a:t>&gt; We observe diverging of the percentiles over time here. More spread is more possibility of utilizing this spread</a:t>
            </a:r>
            <a:endParaRPr lang="en-AU" sz="1200" dirty="0">
              <a:solidFill>
                <a:schemeClr val="tx1"/>
              </a:solidFill>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AU" sz="1200" dirty="0">
              <a:solidFill>
                <a:schemeClr val="tx1"/>
              </a:solidFill>
              <a:latin typeface="+mj-lt"/>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AU" sz="1200" dirty="0">
                <a:solidFill>
                  <a:schemeClr val="tx1"/>
                </a:solidFill>
                <a:latin typeface="+mj-lt"/>
              </a:rPr>
              <a:t>Align Stock Price Data with News Timestamps</a:t>
            </a:r>
            <a:endParaRPr lang="en-US" sz="1200" dirty="0">
              <a:solidFill>
                <a:schemeClr val="tx1"/>
              </a:solidFill>
              <a:latin typeface="+mj-lt"/>
            </a:endParaRP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200" b="1" i="0" u="none" strike="noStrike" cap="none" normalizeH="0" baseline="0" dirty="0">
                <a:ln>
                  <a:noFill/>
                </a:ln>
                <a:effectLst/>
                <a:latin typeface="+mj-lt"/>
              </a:rPr>
              <a:t>Match each news article</a:t>
            </a:r>
            <a:r>
              <a:rPr kumimoji="0" lang="en-US" sz="1200" b="0" i="0" u="none" strike="noStrike" cap="none" normalizeH="0" baseline="0" dirty="0">
                <a:ln>
                  <a:noFill/>
                </a:ln>
                <a:effectLst/>
                <a:latin typeface="+mj-lt"/>
              </a:rPr>
              <a:t> with the closest </a:t>
            </a:r>
            <a:r>
              <a:rPr kumimoji="0" lang="en-US" sz="1200" b="1" i="0" u="none" strike="noStrike" cap="none" normalizeH="0" baseline="0" dirty="0">
                <a:ln>
                  <a:noFill/>
                </a:ln>
                <a:effectLst/>
                <a:latin typeface="+mj-lt"/>
              </a:rPr>
              <a:t>stock price data </a:t>
            </a:r>
            <a:r>
              <a:rPr kumimoji="0" lang="en-US" sz="1200" b="0" i="0" u="none" strike="noStrike" cap="none" normalizeH="0" baseline="0" dirty="0">
                <a:ln>
                  <a:noFill/>
                </a:ln>
                <a:effectLst/>
                <a:latin typeface="+mj-lt"/>
              </a:rPr>
              <a:t>point based on its publication time</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200" b="0" i="0" u="none" strike="noStrike" cap="none" normalizeH="0" baseline="0" dirty="0">
                <a:ln>
                  <a:noFill/>
                </a:ln>
                <a:effectLst/>
                <a:latin typeface="+mj-lt"/>
              </a:rPr>
              <a:t>Ensure all </a:t>
            </a:r>
            <a:r>
              <a:rPr kumimoji="0" lang="en-US" sz="1200" b="1" i="0" u="none" strike="noStrike" cap="none" normalizeH="0" baseline="0" dirty="0">
                <a:ln>
                  <a:noFill/>
                </a:ln>
                <a:effectLst/>
                <a:latin typeface="+mj-lt"/>
              </a:rPr>
              <a:t>timestamps</a:t>
            </a:r>
            <a:r>
              <a:rPr kumimoji="0" lang="en-US" sz="1200" b="0" i="0" u="none" strike="noStrike" cap="none" normalizeH="0" baseline="0" dirty="0">
                <a:ln>
                  <a:noFill/>
                </a:ln>
                <a:effectLst/>
                <a:latin typeface="+mj-lt"/>
              </a:rPr>
              <a:t> are </a:t>
            </a:r>
            <a:r>
              <a:rPr kumimoji="0" lang="en-US" sz="1200" b="1" i="0" u="none" strike="noStrike" cap="none" normalizeH="0" baseline="0" dirty="0">
                <a:ln>
                  <a:noFill/>
                </a:ln>
                <a:effectLst/>
                <a:latin typeface="+mj-lt"/>
              </a:rPr>
              <a:t>synchronized</a:t>
            </a:r>
            <a:r>
              <a:rPr kumimoji="0" lang="en-US" sz="1200" b="0" i="0" u="none" strike="noStrike" cap="none" normalizeH="0" baseline="0" dirty="0">
                <a:ln>
                  <a:noFill/>
                </a:ln>
                <a:effectLst/>
                <a:latin typeface="+mj-lt"/>
              </a:rPr>
              <a:t> to account for time zone differences</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1200" b="0" i="0" u="none" strike="noStrike" cap="none" normalizeH="0" baseline="0" dirty="0">
              <a:ln>
                <a:noFill/>
              </a:ln>
              <a:effectLst/>
              <a:latin typeface="+mj-lt"/>
            </a:endParaRP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1200" b="0" i="0" u="none" strike="noStrike" cap="none" normalizeH="0" baseline="0" dirty="0">
              <a:ln>
                <a:noFill/>
              </a:ln>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cap="none" normalizeH="0" baseline="0" dirty="0">
                <a:ln>
                  <a:noFill/>
                </a:ln>
                <a:effectLst/>
                <a:latin typeface="+mj-lt"/>
              </a:rPr>
              <a:t>Filter out data </a:t>
            </a:r>
            <a:r>
              <a:rPr kumimoji="0" lang="en-US" sz="1200" b="0" i="0" u="none" strike="noStrike" cap="none" normalizeH="0" baseline="0" dirty="0">
                <a:ln>
                  <a:noFill/>
                </a:ln>
                <a:effectLst/>
                <a:latin typeface="+mj-lt"/>
              </a:rPr>
              <a:t>corresponding to periods of market closures, where no trading occurred</a:t>
            </a:r>
            <a:endParaRPr kumimoji="0" lang="en-AU" sz="1200" b="0" i="0" u="none" strike="noStrike" cap="none" normalizeH="0" baseline="0" dirty="0">
              <a:ln>
                <a:noFill/>
              </a:ln>
              <a:effectLst/>
              <a:latin typeface="+mj-lt"/>
            </a:endParaRP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AU" sz="1200" b="0" i="0" u="none" strike="noStrike" cap="none" normalizeH="0" baseline="0" dirty="0">
              <a:ln>
                <a:noFill/>
              </a:ln>
              <a:effectLst/>
              <a:latin typeface="+mj-lt"/>
            </a:endParaRPr>
          </a:p>
          <a:p>
            <a:endParaRPr lang="en-US" dirty="0"/>
          </a:p>
        </p:txBody>
      </p:sp>
    </p:spTree>
    <p:extLst>
      <p:ext uri="{BB962C8B-B14F-4D97-AF65-F5344CB8AC3E}">
        <p14:creationId xmlns:p14="http://schemas.microsoft.com/office/powerpoint/2010/main" val="4165505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data 100000 datapoints to conduct a linear regression </a:t>
            </a:r>
          </a:p>
          <a:p>
            <a:r>
              <a:rPr lang="en-US" dirty="0"/>
              <a:t>Here we </a:t>
            </a:r>
            <a:r>
              <a:rPr lang="en-US" dirty="0" err="1"/>
              <a:t>ise</a:t>
            </a:r>
            <a:r>
              <a:rPr lang="en-US" dirty="0"/>
              <a:t> the best algorithms in each of the 4 buckets</a:t>
            </a:r>
          </a:p>
          <a:p>
            <a:r>
              <a:rPr lang="en-US" dirty="0"/>
              <a:t>These best algorithms we </a:t>
            </a:r>
            <a:r>
              <a:rPr lang="en-US" dirty="0" err="1"/>
              <a:t>wll</a:t>
            </a:r>
            <a:r>
              <a:rPr lang="en-US" dirty="0"/>
              <a:t> use the tuned hyperparameters form the precious section as well </a:t>
            </a:r>
          </a:p>
          <a:p>
            <a:r>
              <a:rPr lang="en-US" dirty="0"/>
              <a:t>&gt; Classify into pos neu neg and then depending on this classification do a regression model </a:t>
            </a:r>
          </a:p>
        </p:txBody>
      </p:sp>
    </p:spTree>
    <p:extLst>
      <p:ext uri="{BB962C8B-B14F-4D97-AF65-F5344CB8AC3E}">
        <p14:creationId xmlns:p14="http://schemas.microsoft.com/office/powerpoint/2010/main" val="3909331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jp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97F56928-BC5E-4665-B27E-455128E00252}"/>
              </a:ext>
            </a:extLst>
          </p:cNvPr>
          <p:cNvGraphicFramePr>
            <a:graphicFrameLocks noChangeAspect="1"/>
          </p:cNvGraphicFramePr>
          <p:nvPr userDrawn="1">
            <p:custDataLst>
              <p:tags r:id="rId1"/>
            </p:custDataLst>
            <p:extLst>
              <p:ext uri="{D42A27DB-BD31-4B8C-83A1-F6EECF244321}">
                <p14:modId xmlns:p14="http://schemas.microsoft.com/office/powerpoint/2010/main" val="2573854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8" imgH="508" progId="TCLayout.ActiveDocument.1">
                  <p:embed/>
                </p:oleObj>
              </mc:Choice>
              <mc:Fallback>
                <p:oleObj name="think-cell Slide" r:id="rId3" imgW="508" imgH="50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dirty="0">
              <a:solidFill>
                <a:schemeClr val="bg1"/>
              </a:solidFill>
            </a:endParaRPr>
          </a:p>
        </p:txBody>
      </p:sp>
      <p:sp>
        <p:nvSpPr>
          <p:cNvPr id="5" name="Title 1"/>
          <p:cNvSpPr>
            <a:spLocks noGrp="1"/>
          </p:cNvSpPr>
          <p:nvPr>
            <p:ph type="ctrTitle" hasCustomPrompt="1"/>
          </p:nvPr>
        </p:nvSpPr>
        <p:spPr>
          <a:xfrm>
            <a:off x="384000" y="2487600"/>
            <a:ext cx="11424000" cy="540000"/>
          </a:xfrm>
          <a:prstGeom prst="rect">
            <a:avLst/>
          </a:prstGeom>
        </p:spPr>
        <p:txBody>
          <a:bodyPr vert="horz"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24" name="Grafik 8">
            <a:extLst>
              <a:ext uri="{FF2B5EF4-FFF2-40B4-BE49-F238E27FC236}">
                <a16:creationId xmlns:a16="http://schemas.microsoft.com/office/drawing/2014/main" id="{D71BBD2B-E4AD-8836-1932-B45164A2BEC4}"/>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5994" b="35994"/>
          <a:stretch/>
        </p:blipFill>
        <p:spPr>
          <a:xfrm>
            <a:off x="0" y="-1103727"/>
            <a:ext cx="12192000" cy="3415128"/>
          </a:xfrm>
          <a:prstGeom prst="rect">
            <a:avLst/>
          </a:prstGeom>
        </p:spPr>
      </p:pic>
    </p:spTree>
    <p:extLst>
      <p:ext uri="{BB962C8B-B14F-4D97-AF65-F5344CB8AC3E}">
        <p14:creationId xmlns:p14="http://schemas.microsoft.com/office/powerpoint/2010/main" val="332884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pic>
        <p:nvPicPr>
          <p:cNvPr id="5" name="Grafik 7"/>
          <p:cNvPicPr>
            <a:picLocks noChangeAspect="1"/>
          </p:cNvPicPr>
          <p:nvPr/>
        </p:nvPicPr>
        <p:blipFill>
          <a:blip r:embed="rId2">
            <a:extLst>
              <a:ext uri="{28A0092B-C50C-407E-A947-70E740481C1C}">
                <a14:useLocalDpi xmlns:a14="http://schemas.microsoft.com/office/drawing/2010/main" val="0"/>
              </a:ext>
            </a:extLst>
          </a:blip>
          <a:srcRect r="48386" b="11"/>
          <a:stretch>
            <a:fillRect/>
          </a:stretch>
        </p:blipFill>
        <p:spPr bwMode="auto">
          <a:xfrm>
            <a:off x="8092017" y="1685926"/>
            <a:ext cx="3716867"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de-DE"/>
              <a:t>Mastertextformat bearbeiten</a:t>
            </a:r>
          </a:p>
        </p:txBody>
      </p:sp>
    </p:spTree>
    <p:extLst>
      <p:ext uri="{BB962C8B-B14F-4D97-AF65-F5344CB8AC3E}">
        <p14:creationId xmlns:p14="http://schemas.microsoft.com/office/powerpoint/2010/main" val="356083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a:t>Bildtitel oder ggf. Beschreibung</a:t>
            </a:r>
          </a:p>
        </p:txBody>
      </p:sp>
    </p:spTree>
    <p:extLst>
      <p:ext uri="{BB962C8B-B14F-4D97-AF65-F5344CB8AC3E}">
        <p14:creationId xmlns:p14="http://schemas.microsoft.com/office/powerpoint/2010/main" val="203063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de-DE"/>
              <a:t>Diagramm durch Klicken auf Symbol hinzufügen</a:t>
            </a:r>
          </a:p>
        </p:txBody>
      </p:sp>
    </p:spTree>
    <p:extLst>
      <p:ext uri="{BB962C8B-B14F-4D97-AF65-F5344CB8AC3E}">
        <p14:creationId xmlns:p14="http://schemas.microsoft.com/office/powerpoint/2010/main" val="682848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3200" dirty="0"/>
              <a:t>Thank you for your attention</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dirty="0"/>
              <a:t>Mastertextformat bearbeiten</a:t>
            </a:r>
          </a:p>
        </p:txBody>
      </p:sp>
      <p:sp>
        <p:nvSpPr>
          <p:cNvPr id="5" name="Slide Number Placeholder 5">
            <a:extLst>
              <a:ext uri="{FF2B5EF4-FFF2-40B4-BE49-F238E27FC236}">
                <a16:creationId xmlns:a16="http://schemas.microsoft.com/office/drawing/2014/main" id="{8B784002-43EE-31B7-C84D-400753D5BD2F}"/>
              </a:ext>
            </a:extLst>
          </p:cNvPr>
          <p:cNvSpPr txBox="1">
            <a:spLocks/>
          </p:cNvSpPr>
          <p:nvPr userDrawn="1"/>
        </p:nvSpPr>
        <p:spPr>
          <a:xfrm>
            <a:off x="1498601" y="6227764"/>
            <a:ext cx="566843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Leveraging Natural Language Processing Techniques for Stock Price Prediction</a:t>
            </a:r>
          </a:p>
          <a:p>
            <a:pPr fontAlgn="auto">
              <a:spcBef>
                <a:spcPts val="0"/>
              </a:spcBef>
              <a:spcAft>
                <a:spcPts val="0"/>
              </a:spcAft>
              <a:defRPr/>
            </a:pPr>
            <a:r>
              <a:rPr lang="de-DE" sz="900" dirty="0"/>
              <a:t>Boyu Wu</a:t>
            </a:r>
          </a:p>
        </p:txBody>
      </p:sp>
      <p:sp>
        <p:nvSpPr>
          <p:cNvPr id="6" name="Footer Placeholder 4">
            <a:extLst>
              <a:ext uri="{FF2B5EF4-FFF2-40B4-BE49-F238E27FC236}">
                <a16:creationId xmlns:a16="http://schemas.microsoft.com/office/drawing/2014/main" id="{8AB93FDB-CA72-2EA3-84CF-69E17D847788}"/>
              </a:ext>
            </a:extLst>
          </p:cNvPr>
          <p:cNvSpPr txBox="1">
            <a:spLocks/>
          </p:cNvSpPr>
          <p:nvPr userDrawn="1"/>
        </p:nvSpPr>
        <p:spPr>
          <a:xfrm>
            <a:off x="11216217" y="6227763"/>
            <a:ext cx="975783" cy="396875"/>
          </a:xfrm>
          <a:prstGeom prst="rect">
            <a:avLst/>
          </a:prstGeom>
        </p:spPr>
        <p:txBody>
          <a:bodyPr vert="horz" lIns="0" tIns="0" rIns="0" bIns="0" rtlCol="0" anchor="t" anchorCtr="0"/>
          <a:lstStyle>
            <a:defPPr>
              <a:defRPr lang="de-DE"/>
            </a:defPPr>
            <a:lvl1pPr algn="l" rtl="0" eaLnBrk="1" fontAlgn="auto" hangingPunct="1">
              <a:spcBef>
                <a:spcPts val="0"/>
              </a:spcBef>
              <a:spcAft>
                <a:spcPts val="0"/>
              </a:spcAft>
              <a:defRPr sz="900" kern="1200" dirty="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de-DE" dirty="0"/>
              <a:t>15.08.2024</a:t>
            </a:r>
          </a:p>
        </p:txBody>
      </p:sp>
    </p:spTree>
    <p:extLst>
      <p:ext uri="{BB962C8B-B14F-4D97-AF65-F5344CB8AC3E}">
        <p14:creationId xmlns:p14="http://schemas.microsoft.com/office/powerpoint/2010/main" val="190198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a:latin typeface="+mn-lt"/>
              </a:rPr>
              <a:t>Bild zuschneiden unter:</a:t>
            </a:r>
          </a:p>
          <a:p>
            <a:pPr marL="171450" indent="-171450" eaLnBrk="1" fontAlgn="auto" hangingPunct="1">
              <a:spcBef>
                <a:spcPts val="0"/>
              </a:spcBef>
              <a:spcAft>
                <a:spcPts val="0"/>
              </a:spcAft>
              <a:buFontTx/>
              <a:buChar char="-"/>
              <a:defRPr/>
            </a:pPr>
            <a:r>
              <a:rPr lang="de-DE" sz="1000">
                <a:latin typeface="+mn-lt"/>
              </a:rPr>
              <a:t>Format</a:t>
            </a:r>
          </a:p>
          <a:p>
            <a:pPr marL="171450" indent="-171450" eaLnBrk="1" fontAlgn="auto" hangingPunct="1">
              <a:spcBef>
                <a:spcPts val="0"/>
              </a:spcBef>
              <a:spcAft>
                <a:spcPts val="0"/>
              </a:spcAft>
              <a:buFontTx/>
              <a:buChar char="-"/>
              <a:defRPr/>
            </a:pPr>
            <a:r>
              <a:rPr lang="de-DE" sz="1000">
                <a:latin typeface="+mn-lt"/>
              </a:rPr>
              <a:t>Zuschneiden</a:t>
            </a:r>
          </a:p>
          <a:p>
            <a:pPr marL="171450" indent="-171450" eaLnBrk="1" fontAlgn="auto" hangingPunct="1">
              <a:spcBef>
                <a:spcPts val="0"/>
              </a:spcBef>
              <a:spcAft>
                <a:spcPts val="0"/>
              </a:spcAft>
              <a:buFontTx/>
              <a:buChar char="-"/>
              <a:defRPr/>
            </a:pPr>
            <a:r>
              <a:rPr lang="de-DE" sz="1000" err="1">
                <a:latin typeface="+mn-lt"/>
              </a:rPr>
              <a:t>Zuschneidewerkzeug</a:t>
            </a:r>
            <a:r>
              <a:rPr lang="de-DE" sz="100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347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841E4B0-2ADF-B8D0-3870-EFF1DE896158}"/>
              </a:ext>
            </a:extLst>
          </p:cNvPr>
          <p:cNvGraphicFramePr>
            <a:graphicFrameLocks noChangeAspect="1"/>
          </p:cNvGraphicFramePr>
          <p:nvPr userDrawn="1">
            <p:custDataLst>
              <p:tags r:id="rId1"/>
            </p:custDataLst>
            <p:extLst>
              <p:ext uri="{D42A27DB-BD31-4B8C-83A1-F6EECF244321}">
                <p14:modId xmlns:p14="http://schemas.microsoft.com/office/powerpoint/2010/main" val="10711154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7" name="think-cell data - do not delete" hidden="1">
                        <a:extLst>
                          <a:ext uri="{FF2B5EF4-FFF2-40B4-BE49-F238E27FC236}">
                            <a16:creationId xmlns:a16="http://schemas.microsoft.com/office/drawing/2014/main" id="{D841E4B0-2ADF-B8D0-3870-EFF1DE89615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a:latin typeface="+mn-lt"/>
              </a:rPr>
              <a:t>Bild zuschneiden unter:</a:t>
            </a:r>
          </a:p>
          <a:p>
            <a:pPr marL="171450" indent="-171450" eaLnBrk="1" fontAlgn="auto" hangingPunct="1">
              <a:spcBef>
                <a:spcPts val="0"/>
              </a:spcBef>
              <a:spcAft>
                <a:spcPts val="0"/>
              </a:spcAft>
              <a:buFontTx/>
              <a:buChar char="-"/>
              <a:defRPr/>
            </a:pPr>
            <a:r>
              <a:rPr lang="de-DE" sz="1000">
                <a:latin typeface="+mn-lt"/>
              </a:rPr>
              <a:t>Format</a:t>
            </a:r>
          </a:p>
          <a:p>
            <a:pPr marL="171450" indent="-171450" eaLnBrk="1" fontAlgn="auto" hangingPunct="1">
              <a:spcBef>
                <a:spcPts val="0"/>
              </a:spcBef>
              <a:spcAft>
                <a:spcPts val="0"/>
              </a:spcAft>
              <a:buFontTx/>
              <a:buChar char="-"/>
              <a:defRPr/>
            </a:pPr>
            <a:r>
              <a:rPr lang="de-DE" sz="1000">
                <a:latin typeface="+mn-lt"/>
              </a:rPr>
              <a:t>Zuschneiden</a:t>
            </a:r>
          </a:p>
          <a:p>
            <a:pPr marL="171450" indent="-171450" eaLnBrk="1" fontAlgn="auto" hangingPunct="1">
              <a:spcBef>
                <a:spcPts val="0"/>
              </a:spcBef>
              <a:spcAft>
                <a:spcPts val="0"/>
              </a:spcAft>
              <a:buFontTx/>
              <a:buChar char="-"/>
              <a:defRPr/>
            </a:pPr>
            <a:r>
              <a:rPr lang="de-DE" sz="1000" err="1">
                <a:latin typeface="+mn-lt"/>
              </a:rPr>
              <a:t>Zuschneidewerkzeug</a:t>
            </a:r>
            <a:r>
              <a:rPr lang="de-DE" sz="1000">
                <a:latin typeface="+mn-lt"/>
              </a:rPr>
              <a:t> horizontal bis zur ersten oder zweiten Linie ziehen</a:t>
            </a:r>
          </a:p>
        </p:txBody>
      </p:sp>
      <p:pic>
        <p:nvPicPr>
          <p:cNvPr id="9" name="Picture 8" descr="A person working on a computer&#10;&#10;Description automatically generated">
            <a:extLst>
              <a:ext uri="{FF2B5EF4-FFF2-40B4-BE49-F238E27FC236}">
                <a16:creationId xmlns:a16="http://schemas.microsoft.com/office/drawing/2014/main" id="{A2F0D050-D085-7B9D-7DA7-5DD92611A486}"/>
              </a:ext>
            </a:extLst>
          </p:cNvPr>
          <p:cNvPicPr>
            <a:picLocks noChangeAspect="1"/>
          </p:cNvPicPr>
          <p:nvPr userDrawn="1"/>
        </p:nvPicPr>
        <p:blipFill>
          <a:blip r:embed="rId5"/>
          <a:stretch>
            <a:fillRect/>
          </a:stretch>
        </p:blipFill>
        <p:spPr>
          <a:xfrm>
            <a:off x="0" y="-3298722"/>
            <a:ext cx="12192000" cy="12192000"/>
          </a:xfrm>
          <a:prstGeom prst="rect">
            <a:avLst/>
          </a:prstGeom>
        </p:spPr>
      </p:pic>
      <p:sp>
        <p:nvSpPr>
          <p:cNvPr id="2" name="Rechteck 1">
            <a:extLst>
              <a:ext uri="{FF2B5EF4-FFF2-40B4-BE49-F238E27FC236}">
                <a16:creationId xmlns:a16="http://schemas.microsoft.com/office/drawing/2014/main" id="{097D5260-F102-83EB-4874-E75479BC671F}"/>
              </a:ext>
            </a:extLst>
          </p:cNvPr>
          <p:cNvSpPr/>
          <p:nvPr userDrawn="1"/>
        </p:nvSpPr>
        <p:spPr>
          <a:xfrm>
            <a:off x="-119593" y="4364588"/>
            <a:ext cx="12431183" cy="2545237"/>
          </a:xfrm>
          <a:prstGeom prst="rect">
            <a:avLst/>
          </a:prstGeom>
          <a:solidFill>
            <a:srgbClr val="0054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ußzeilenplatzhalter 2"/>
          <p:cNvSpPr>
            <a:spLocks noGrp="1"/>
          </p:cNvSpPr>
          <p:nvPr>
            <p:ph type="ftr" sz="quarter" idx="10"/>
          </p:nvPr>
        </p:nvSpPr>
        <p:spPr/>
        <p:txBody>
          <a:bodyPr/>
          <a:lstStyle>
            <a:lvl1pPr>
              <a:defRPr>
                <a:solidFill>
                  <a:schemeClr val="bg1">
                    <a:alpha val="0"/>
                  </a:schemeClr>
                </a:solidFill>
              </a:defRPr>
            </a:lvl1pPr>
          </a:lstStyle>
          <a:p>
            <a:pPr>
              <a:defRPr/>
            </a:pPr>
            <a:endParaRPr lang="de-DE"/>
          </a:p>
        </p:txBody>
      </p:sp>
      <p:sp>
        <p:nvSpPr>
          <p:cNvPr id="10" name="Title 1"/>
          <p:cNvSpPr>
            <a:spLocks noGrp="1"/>
          </p:cNvSpPr>
          <p:nvPr>
            <p:ph type="ctrTitle" hasCustomPrompt="1"/>
          </p:nvPr>
        </p:nvSpPr>
        <p:spPr>
          <a:xfrm>
            <a:off x="384000" y="4737600"/>
            <a:ext cx="11424000" cy="540000"/>
          </a:xfrm>
          <a:prstGeom prst="rect">
            <a:avLst/>
          </a:prstGeom>
        </p:spPr>
        <p:txBody>
          <a:bodyPr vert="horz" lIns="0" tIns="0" rIns="0" bIns="0" anchor="t" anchorCtr="0">
            <a:noAutofit/>
          </a:bodyPr>
          <a:lstStyle>
            <a:lvl1pPr algn="l">
              <a:defRPr sz="3200" b="1">
                <a:solidFill>
                  <a:schemeClr val="bg1"/>
                </a:solidFill>
                <a:latin typeface="Arial" panose="020B0604020202020204" pitchFamily="34" charset="0"/>
                <a:cs typeface="Arial" panose="020B0604020202020204" pitchFamily="34" charset="0"/>
              </a:defRPr>
            </a:lvl1pPr>
          </a:lstStyle>
          <a:p>
            <a:r>
              <a:rPr lang="de-DE"/>
              <a:t>Mastertitelformat bearbeiten</a:t>
            </a:r>
            <a:endParaRPr lang="en-US"/>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Tree>
    <p:extLst>
      <p:ext uri="{BB962C8B-B14F-4D97-AF65-F5344CB8AC3E}">
        <p14:creationId xmlns:p14="http://schemas.microsoft.com/office/powerpoint/2010/main" val="40608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a:latin typeface="+mn-lt"/>
              </a:rPr>
              <a:t>Bild zuschneiden unter:</a:t>
            </a:r>
          </a:p>
          <a:p>
            <a:pPr marL="171450" indent="-171450" eaLnBrk="1" fontAlgn="auto" hangingPunct="1">
              <a:spcBef>
                <a:spcPts val="0"/>
              </a:spcBef>
              <a:spcAft>
                <a:spcPts val="0"/>
              </a:spcAft>
              <a:buFontTx/>
              <a:buChar char="-"/>
              <a:defRPr/>
            </a:pPr>
            <a:r>
              <a:rPr lang="de-DE" sz="1000">
                <a:latin typeface="+mn-lt"/>
              </a:rPr>
              <a:t>Format</a:t>
            </a:r>
          </a:p>
          <a:p>
            <a:pPr marL="171450" indent="-171450" eaLnBrk="1" fontAlgn="auto" hangingPunct="1">
              <a:spcBef>
                <a:spcPts val="0"/>
              </a:spcBef>
              <a:spcAft>
                <a:spcPts val="0"/>
              </a:spcAft>
              <a:buFontTx/>
              <a:buChar char="-"/>
              <a:defRPr/>
            </a:pPr>
            <a:r>
              <a:rPr lang="de-DE" sz="1000">
                <a:latin typeface="+mn-lt"/>
              </a:rPr>
              <a:t>Zuschneiden</a:t>
            </a:r>
          </a:p>
          <a:p>
            <a:pPr marL="171450" indent="-171450" eaLnBrk="1" fontAlgn="auto" hangingPunct="1">
              <a:spcBef>
                <a:spcPts val="0"/>
              </a:spcBef>
              <a:spcAft>
                <a:spcPts val="0"/>
              </a:spcAft>
              <a:buFontTx/>
              <a:buChar char="-"/>
              <a:defRPr/>
            </a:pPr>
            <a:r>
              <a:rPr lang="de-DE" sz="1000" err="1">
                <a:latin typeface="+mn-lt"/>
              </a:rPr>
              <a:t>Zuschneidewerkzeug</a:t>
            </a:r>
            <a:r>
              <a:rPr lang="de-DE" sz="1000">
                <a:latin typeface="+mn-lt"/>
              </a:rPr>
              <a:t> horizontal bis zur ersten oder zweiten Linie ziehen</a:t>
            </a:r>
          </a:p>
        </p:txBody>
      </p:sp>
      <p:pic>
        <p:nvPicPr>
          <p:cNvPr id="9" name="Grafik 8"/>
          <p:cNvPicPr>
            <a:picLocks noChangeAspect="1"/>
          </p:cNvPicPr>
          <p:nvPr userDrawn="1"/>
        </p:nvPicPr>
        <p:blipFill rotWithShape="1">
          <a:blip r:embed="rId2"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86630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a:latin typeface="+mn-lt"/>
              </a:rPr>
              <a:t>Bild zuschneiden unter:</a:t>
            </a:r>
          </a:p>
          <a:p>
            <a:pPr marL="171450" indent="-171450" eaLnBrk="1" fontAlgn="auto" hangingPunct="1">
              <a:spcBef>
                <a:spcPts val="0"/>
              </a:spcBef>
              <a:spcAft>
                <a:spcPts val="0"/>
              </a:spcAft>
              <a:buFontTx/>
              <a:buChar char="-"/>
              <a:defRPr/>
            </a:pPr>
            <a:r>
              <a:rPr lang="de-DE" sz="1000">
                <a:latin typeface="+mn-lt"/>
              </a:rPr>
              <a:t>Format</a:t>
            </a:r>
          </a:p>
          <a:p>
            <a:pPr marL="171450" indent="-171450" eaLnBrk="1" fontAlgn="auto" hangingPunct="1">
              <a:spcBef>
                <a:spcPts val="0"/>
              </a:spcBef>
              <a:spcAft>
                <a:spcPts val="0"/>
              </a:spcAft>
              <a:buFontTx/>
              <a:buChar char="-"/>
              <a:defRPr/>
            </a:pPr>
            <a:r>
              <a:rPr lang="de-DE" sz="1000">
                <a:latin typeface="+mn-lt"/>
              </a:rPr>
              <a:t>Zuschneiden</a:t>
            </a:r>
          </a:p>
          <a:p>
            <a:pPr marL="171450" indent="-171450" eaLnBrk="1" fontAlgn="auto" hangingPunct="1">
              <a:spcBef>
                <a:spcPts val="0"/>
              </a:spcBef>
              <a:spcAft>
                <a:spcPts val="0"/>
              </a:spcAft>
              <a:buFontTx/>
              <a:buChar char="-"/>
              <a:defRPr/>
            </a:pPr>
            <a:r>
              <a:rPr lang="de-DE" sz="1000" err="1">
                <a:latin typeface="+mn-lt"/>
              </a:rPr>
              <a:t>Zuschneidewerkzeug</a:t>
            </a:r>
            <a:r>
              <a:rPr lang="de-DE" sz="100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pic>
        <p:nvPicPr>
          <p:cNvPr id="9" name="Grafik 8"/>
          <p:cNvPicPr>
            <a:picLocks noChangeAspect="1"/>
          </p:cNvPicPr>
          <p:nvPr userDrawn="1"/>
        </p:nvPicPr>
        <p:blipFill rotWithShape="1">
          <a:blip r:embed="rId2"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12615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446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a:t>Mastertitelformat bearbeiten</a:t>
            </a:r>
            <a:endParaRPr lang="en-US"/>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00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de-DE"/>
              <a:t>Mastertextformat bearbeiten</a:t>
            </a:r>
          </a:p>
        </p:txBody>
      </p:sp>
      <p:sp>
        <p:nvSpPr>
          <p:cNvPr id="6" name="Textfeld 5"/>
          <p:cNvSpPr txBox="1"/>
          <p:nvPr userDrawn="1"/>
        </p:nvSpPr>
        <p:spPr>
          <a:xfrm>
            <a:off x="-2575599" y="535900"/>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81497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de-DE"/>
              <a:t>Mastertitelformat bearbeiten</a:t>
            </a:r>
            <a:endParaRPr lang="en-US"/>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de-DE"/>
              <a:t>Mastertextformat bearbeiten</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a:latin typeface="+mn-lt"/>
              </a:rPr>
              <a:t>Seitenzahlen:</a:t>
            </a:r>
          </a:p>
          <a:p>
            <a:pPr marL="0" indent="0">
              <a:buNone/>
            </a:pPr>
            <a:r>
              <a:rPr lang="de-DE" sz="1000"/>
              <a:t>Die Seitenanzeige „1 von X“ ist nicht standardmäßig in </a:t>
            </a:r>
            <a:r>
              <a:rPr lang="de-DE" sz="1000" err="1"/>
              <a:t>Powerpoint</a:t>
            </a:r>
            <a:r>
              <a:rPr lang="de-DE" sz="1000"/>
              <a:t> verfügbar; daher benötigen Sie dazu das mitgelieferte Add-In. </a:t>
            </a:r>
          </a:p>
          <a:p>
            <a:pPr marL="0" indent="0">
              <a:buNone/>
            </a:pPr>
            <a:endParaRPr lang="de-DE" sz="1000"/>
          </a:p>
          <a:p>
            <a:pPr marL="0" indent="0">
              <a:buNone/>
            </a:pPr>
            <a:r>
              <a:rPr lang="de-DE" sz="1000" b="1"/>
              <a:t>Aktivieren</a:t>
            </a:r>
          </a:p>
          <a:p>
            <a:r>
              <a:rPr lang="de-DE" sz="1000"/>
              <a:t>Nach dem Öffnen der Vorlage, klicken Sie mit einem Doppelklick auf die Datei „RWTH-Addin-Seitenzahlen“, um das Add-In zu aktivieren. Nach dem Schließen von </a:t>
            </a:r>
            <a:r>
              <a:rPr lang="de-DE" sz="1000" err="1"/>
              <a:t>Powerpoint</a:t>
            </a:r>
            <a:r>
              <a:rPr lang="de-DE" sz="1000"/>
              <a:t> deaktiviert es sich automatisch wieder.</a:t>
            </a:r>
          </a:p>
          <a:p>
            <a:endParaRPr lang="de-DE" sz="1000"/>
          </a:p>
          <a:p>
            <a:r>
              <a:rPr lang="de-DE" sz="1000" b="1"/>
              <a:t>Erstellen</a:t>
            </a:r>
          </a:p>
          <a:p>
            <a:r>
              <a:rPr lang="de-DE" sz="1000"/>
              <a:t>Gehen Sie in der Symbolleiste auf den Tab „RWTH </a:t>
            </a:r>
            <a:r>
              <a:rPr lang="de-DE" sz="1000" err="1"/>
              <a:t>AddIn</a:t>
            </a:r>
            <a:r>
              <a:rPr lang="de-DE" sz="1000"/>
              <a:t>“ und klicken Sie den Button. Nun stellen sich die Seitenzahlen automatisch ein. Falls Sie nachträglich noch Folien hinzufügen oder löschen, klicken Sie einfach erneut auf den Button, um die Seitenzahlen zu aktualisieren. </a:t>
            </a:r>
          </a:p>
          <a:p>
            <a:endParaRPr lang="de-DE" sz="1000">
              <a:latin typeface="+mn-lt"/>
            </a:endParaRPr>
          </a:p>
          <a:p>
            <a:r>
              <a:rPr lang="de-DE" sz="1000" b="1">
                <a:latin typeface="+mn-lt"/>
              </a:rPr>
              <a:t>Add-In</a:t>
            </a:r>
            <a:r>
              <a:rPr lang="de-DE" sz="1000" b="1" baseline="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a:t>„Datei“-</a:t>
            </a:r>
            <a:r>
              <a:rPr lang="de-DE" sz="1000" baseline="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a:t>Wählen Sie „RWTH Addin Seitenzahlen“ und klicken Sie auf „Ok“.</a:t>
            </a:r>
            <a:endParaRPr lang="de-DE" sz="1000"/>
          </a:p>
          <a:p>
            <a:endParaRPr lang="de-DE" sz="1000">
              <a:latin typeface="+mn-lt"/>
            </a:endParaRPr>
          </a:p>
        </p:txBody>
      </p:sp>
    </p:spTree>
    <p:extLst>
      <p:ext uri="{BB962C8B-B14F-4D97-AF65-F5344CB8AC3E}">
        <p14:creationId xmlns:p14="http://schemas.microsoft.com/office/powerpoint/2010/main" val="130120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314D331-108B-F46B-89D7-17D16FEF2881}"/>
              </a:ext>
            </a:extLst>
          </p:cNvPr>
          <p:cNvGraphicFramePr>
            <a:graphicFrameLocks noChangeAspect="1"/>
          </p:cNvGraphicFramePr>
          <p:nvPr userDrawn="1">
            <p:custDataLst>
              <p:tags r:id="rId15"/>
            </p:custDataLst>
            <p:extLst>
              <p:ext uri="{D42A27DB-BD31-4B8C-83A1-F6EECF244321}">
                <p14:modId xmlns:p14="http://schemas.microsoft.com/office/powerpoint/2010/main" val="3954190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25" imgH="424" progId="TCLayout.ActiveDocument.1">
                  <p:embed/>
                </p:oleObj>
              </mc:Choice>
              <mc:Fallback>
                <p:oleObj name="think-cell Slide" r:id="rId16" imgW="425" imgH="424" progId="TCLayout.ActiveDocument.1">
                  <p:embed/>
                  <p:pic>
                    <p:nvPicPr>
                      <p:cNvPr id="3" name="think-cell data - do not delete" hidden="1">
                        <a:extLst>
                          <a:ext uri="{FF2B5EF4-FFF2-40B4-BE49-F238E27FC236}">
                            <a16:creationId xmlns:a16="http://schemas.microsoft.com/office/drawing/2014/main" id="{1314D331-108B-F46B-89D7-17D16FEF2881}"/>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9" name="Slide Number Placeholder 5"/>
          <p:cNvSpPr txBox="1">
            <a:spLocks/>
          </p:cNvSpPr>
          <p:nvPr/>
        </p:nvSpPr>
        <p:spPr>
          <a:xfrm>
            <a:off x="1498601" y="6227764"/>
            <a:ext cx="566843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Leveraging Natural Language Processing Techniques for Stock Price Prediction</a:t>
            </a:r>
          </a:p>
          <a:p>
            <a:pPr fontAlgn="auto">
              <a:spcBef>
                <a:spcPts val="0"/>
              </a:spcBef>
              <a:spcAft>
                <a:spcPts val="0"/>
              </a:spcAft>
              <a:defRPr/>
            </a:pPr>
            <a:r>
              <a:rPr lang="de-DE" sz="900" dirty="0"/>
              <a:t>Boyu Wu</a:t>
            </a:r>
          </a:p>
        </p:txBody>
      </p:sp>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dirty="0"/>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37A34B98-D405-3273-1F66-7DDCF4C1FA1B}"/>
              </a:ext>
            </a:extLst>
          </p:cNvPr>
          <p:cNvSpPr txBox="1">
            <a:spLocks/>
          </p:cNvSpPr>
          <p:nvPr userDrawn="1"/>
        </p:nvSpPr>
        <p:spPr>
          <a:xfrm>
            <a:off x="11216217" y="6227763"/>
            <a:ext cx="975783" cy="396875"/>
          </a:xfrm>
          <a:prstGeom prst="rect">
            <a:avLst/>
          </a:prstGeom>
        </p:spPr>
        <p:txBody>
          <a:bodyPr vert="horz" lIns="0" tIns="0" rIns="0" bIns="0" rtlCol="0" anchor="t" anchorCtr="0"/>
          <a:lstStyle>
            <a:defPPr>
              <a:defRPr lang="de-DE"/>
            </a:defPPr>
            <a:lvl1pPr algn="l" rtl="0" eaLnBrk="1" fontAlgn="auto" hangingPunct="1">
              <a:spcBef>
                <a:spcPts val="0"/>
              </a:spcBef>
              <a:spcAft>
                <a:spcPts val="0"/>
              </a:spcAft>
              <a:defRPr sz="900" kern="1200" dirty="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de-DE" dirty="0"/>
              <a:t>15.08.2024</a:t>
            </a:r>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71" r:id="rId4"/>
    <p:sldLayoutId id="2147483772" r:id="rId5"/>
    <p:sldLayoutId id="2147483768" r:id="rId6"/>
    <p:sldLayoutId id="2147483769" r:id="rId7"/>
    <p:sldLayoutId id="2147483752" r:id="rId8"/>
    <p:sldLayoutId id="2147483753" r:id="rId9"/>
    <p:sldLayoutId id="2147483759" r:id="rId10"/>
    <p:sldLayoutId id="2147483760" r:id="rId11"/>
    <p:sldLayoutId id="2147483761" r:id="rId12"/>
    <p:sldLayoutId id="2147483770" r:id="rId13"/>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74.png"/><Relationship Id="rId3" Type="http://schemas.openxmlformats.org/officeDocument/2006/relationships/notesSlide" Target="../notesSlides/notesSlide10.xml"/><Relationship Id="rId7" Type="http://schemas.openxmlformats.org/officeDocument/2006/relationships/image" Target="../media/image36.svg"/><Relationship Id="rId12" Type="http://schemas.openxmlformats.org/officeDocument/2006/relationships/image" Target="../media/image73.png"/><Relationship Id="rId2" Type="http://schemas.openxmlformats.org/officeDocument/2006/relationships/slideLayout" Target="../slideLayouts/slideLayout9.xml"/><Relationship Id="rId1" Type="http://schemas.openxmlformats.org/officeDocument/2006/relationships/tags" Target="../tags/tag47.xml"/><Relationship Id="rId6" Type="http://schemas.openxmlformats.org/officeDocument/2006/relationships/image" Target="../media/image35.png"/><Relationship Id="rId11" Type="http://schemas.openxmlformats.org/officeDocument/2006/relationships/image" Target="../media/image19.svg"/><Relationship Id="rId5" Type="http://schemas.openxmlformats.org/officeDocument/2006/relationships/image" Target="../media/image2.emf"/><Relationship Id="rId15" Type="http://schemas.openxmlformats.org/officeDocument/2006/relationships/image" Target="../media/image76.png"/><Relationship Id="rId10" Type="http://schemas.openxmlformats.org/officeDocument/2006/relationships/image" Target="../media/image18.png"/><Relationship Id="rId4" Type="http://schemas.openxmlformats.org/officeDocument/2006/relationships/oleObject" Target="../embeddings/oleObject13.bin"/><Relationship Id="rId9" Type="http://schemas.openxmlformats.org/officeDocument/2006/relationships/image" Target="../media/image38.svg"/><Relationship Id="rId14" Type="http://schemas.openxmlformats.org/officeDocument/2006/relationships/image" Target="../media/image75.png"/></Relationships>
</file>

<file path=ppt/slides/_rels/slide11.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3.png"/><Relationship Id="rId3" Type="http://schemas.openxmlformats.org/officeDocument/2006/relationships/notesSlide" Target="../notesSlides/notesSlide11.xml"/><Relationship Id="rId21" Type="http://schemas.openxmlformats.org/officeDocument/2006/relationships/image" Target="../media/image88.png"/><Relationship Id="rId34" Type="http://schemas.openxmlformats.org/officeDocument/2006/relationships/image" Target="../media/image101.png"/><Relationship Id="rId7" Type="http://schemas.openxmlformats.org/officeDocument/2006/relationships/image" Target="../media/image740.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2" Type="http://schemas.openxmlformats.org/officeDocument/2006/relationships/slideLayout" Target="../slideLayouts/slideLayout9.xml"/><Relationship Id="rId16" Type="http://schemas.openxmlformats.org/officeDocument/2006/relationships/image" Target="../media/image83.pn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tags" Target="../tags/tag48.xml"/><Relationship Id="rId6" Type="http://schemas.openxmlformats.org/officeDocument/2006/relationships/image" Target="../media/image730.png"/><Relationship Id="rId11" Type="http://schemas.openxmlformats.org/officeDocument/2006/relationships/image" Target="../media/image78.png"/><Relationship Id="rId24" Type="http://schemas.openxmlformats.org/officeDocument/2006/relationships/image" Target="../media/image91.png"/><Relationship Id="rId32" Type="http://schemas.openxmlformats.org/officeDocument/2006/relationships/image" Target="../media/image99.png"/><Relationship Id="rId5" Type="http://schemas.openxmlformats.org/officeDocument/2006/relationships/image" Target="../media/image2.emf"/><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oleObject" Target="../embeddings/oleObject14.bin"/><Relationship Id="rId9" Type="http://schemas.openxmlformats.org/officeDocument/2006/relationships/image" Target="../media/image760.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png"/><Relationship Id="rId8" Type="http://schemas.openxmlformats.org/officeDocument/2006/relationships/image" Target="../media/image750.png"/></Relationships>
</file>

<file path=ppt/slides/_rels/slide1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svg"/><Relationship Id="rId3" Type="http://schemas.openxmlformats.org/officeDocument/2006/relationships/notesSlide" Target="../notesSlides/notesSlide12.xml"/><Relationship Id="rId7" Type="http://schemas.openxmlformats.org/officeDocument/2006/relationships/image" Target="../media/image19.svg"/><Relationship Id="rId12" Type="http://schemas.openxmlformats.org/officeDocument/2006/relationships/image" Target="../media/image107.png"/><Relationship Id="rId2" Type="http://schemas.openxmlformats.org/officeDocument/2006/relationships/slideLayout" Target="../slideLayouts/slideLayout9.xml"/><Relationship Id="rId1" Type="http://schemas.openxmlformats.org/officeDocument/2006/relationships/tags" Target="../tags/tag49.xml"/><Relationship Id="rId6" Type="http://schemas.openxmlformats.org/officeDocument/2006/relationships/image" Target="../media/image18.png"/><Relationship Id="rId11" Type="http://schemas.openxmlformats.org/officeDocument/2006/relationships/image" Target="../media/image106.png"/><Relationship Id="rId5" Type="http://schemas.openxmlformats.org/officeDocument/2006/relationships/image" Target="../media/image2.emf"/><Relationship Id="rId15" Type="http://schemas.openxmlformats.org/officeDocument/2006/relationships/image" Target="../media/image110.svg"/><Relationship Id="rId10" Type="http://schemas.openxmlformats.org/officeDocument/2006/relationships/image" Target="../media/image105.png"/><Relationship Id="rId4" Type="http://schemas.openxmlformats.org/officeDocument/2006/relationships/oleObject" Target="../embeddings/oleObject15.bin"/><Relationship Id="rId9" Type="http://schemas.openxmlformats.org/officeDocument/2006/relationships/image" Target="../media/image104.png"/><Relationship Id="rId14" Type="http://schemas.openxmlformats.org/officeDocument/2006/relationships/image" Target="../media/image109.png"/></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112.png"/><Relationship Id="rId3" Type="http://schemas.openxmlformats.org/officeDocument/2006/relationships/notesSlide" Target="../notesSlides/notesSlide13.xml"/><Relationship Id="rId7" Type="http://schemas.openxmlformats.org/officeDocument/2006/relationships/image" Target="../media/image20.png"/><Relationship Id="rId12" Type="http://schemas.openxmlformats.org/officeDocument/2006/relationships/image" Target="../media/image27.svg"/><Relationship Id="rId2" Type="http://schemas.openxmlformats.org/officeDocument/2006/relationships/slideLayout" Target="../slideLayouts/slideLayout8.xml"/><Relationship Id="rId1" Type="http://schemas.openxmlformats.org/officeDocument/2006/relationships/tags" Target="../tags/tag50.xml"/><Relationship Id="rId6" Type="http://schemas.openxmlformats.org/officeDocument/2006/relationships/image" Target="../media/image111.png"/><Relationship Id="rId11" Type="http://schemas.openxmlformats.org/officeDocument/2006/relationships/image" Target="../media/image26.png"/><Relationship Id="rId5" Type="http://schemas.openxmlformats.org/officeDocument/2006/relationships/image" Target="../media/image2.emf"/><Relationship Id="rId15" Type="http://schemas.openxmlformats.org/officeDocument/2006/relationships/image" Target="../media/image114.svg"/><Relationship Id="rId10" Type="http://schemas.openxmlformats.org/officeDocument/2006/relationships/image" Target="../media/image25.svg"/><Relationship Id="rId4" Type="http://schemas.openxmlformats.org/officeDocument/2006/relationships/oleObject" Target="../embeddings/oleObject16.bin"/><Relationship Id="rId9" Type="http://schemas.openxmlformats.org/officeDocument/2006/relationships/image" Target="../media/image24.png"/><Relationship Id="rId14" Type="http://schemas.openxmlformats.org/officeDocument/2006/relationships/image" Target="../media/image113.png"/></Relationships>
</file>

<file path=ppt/slides/_rels/slide1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14.xml"/><Relationship Id="rId7" Type="http://schemas.openxmlformats.org/officeDocument/2006/relationships/image" Target="../media/image116.svg"/><Relationship Id="rId2" Type="http://schemas.openxmlformats.org/officeDocument/2006/relationships/slideLayout" Target="../slideLayouts/slideLayout9.xml"/><Relationship Id="rId1" Type="http://schemas.openxmlformats.org/officeDocument/2006/relationships/tags" Target="../tags/tag51.xml"/><Relationship Id="rId6" Type="http://schemas.openxmlformats.org/officeDocument/2006/relationships/image" Target="../media/image115.png"/><Relationship Id="rId11" Type="http://schemas.openxmlformats.org/officeDocument/2006/relationships/image" Target="../media/image120.svg"/><Relationship Id="rId5" Type="http://schemas.openxmlformats.org/officeDocument/2006/relationships/image" Target="../media/image2.emf"/><Relationship Id="rId10" Type="http://schemas.openxmlformats.org/officeDocument/2006/relationships/image" Target="../media/image119.png"/><Relationship Id="rId4" Type="http://schemas.openxmlformats.org/officeDocument/2006/relationships/oleObject" Target="../embeddings/oleObject17.bin"/><Relationship Id="rId9" Type="http://schemas.openxmlformats.org/officeDocument/2006/relationships/image" Target="../media/image118.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7.jpeg"/><Relationship Id="rId5" Type="http://schemas.openxmlformats.org/officeDocument/2006/relationships/image" Target="../media/image2.emf"/><Relationship Id="rId4"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9" Type="http://schemas.openxmlformats.org/officeDocument/2006/relationships/chart" Target="../charts/chart1.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image" Target="../media/image2.emf"/><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oleObject" Target="../embeddings/oleObject6.bin"/><Relationship Id="rId40" Type="http://schemas.openxmlformats.org/officeDocument/2006/relationships/image" Target="../media/image9.jpe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notesSlide" Target="../notesSlides/notesSlide3.xml"/><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slideLayout" Target="../slideLayouts/slideLayout9.xml"/><Relationship Id="rId8" Type="http://schemas.openxmlformats.org/officeDocument/2006/relationships/tags" Target="../tags/tag14.xml"/><Relationship Id="rId3"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41.xml"/><Relationship Id="rId5" Type="http://schemas.openxmlformats.org/officeDocument/2006/relationships/image" Target="../media/image2.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notesSlide" Target="../notesSlides/notesSlide5.xml"/><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slideLayout" Target="../slideLayouts/slideLayout9.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tags" Target="../tags/tag4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2.emf"/><Relationship Id="rId15" Type="http://schemas.openxmlformats.org/officeDocument/2006/relationships/image" Target="../media/image19.svg"/><Relationship Id="rId23" Type="http://schemas.openxmlformats.org/officeDocument/2006/relationships/image" Target="../media/image27.sv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oleObject" Target="../embeddings/oleObject8.bin"/><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43.xml"/><Relationship Id="rId6" Type="http://schemas.openxmlformats.org/officeDocument/2006/relationships/image" Target="../media/image28.png"/><Relationship Id="rId5" Type="http://schemas.openxmlformats.org/officeDocument/2006/relationships/image" Target="../media/image2.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diagramLayout" Target="../diagrams/layout1.xml"/><Relationship Id="rId18" Type="http://schemas.openxmlformats.org/officeDocument/2006/relationships/image" Target="../media/image36.svg"/><Relationship Id="rId3" Type="http://schemas.openxmlformats.org/officeDocument/2006/relationships/notesSlide" Target="../notesSlides/notesSlide7.xml"/><Relationship Id="rId21" Type="http://schemas.openxmlformats.org/officeDocument/2006/relationships/image" Target="../media/image39.png"/><Relationship Id="rId7" Type="http://schemas.openxmlformats.org/officeDocument/2006/relationships/image" Target="../media/image30.svg"/><Relationship Id="rId12" Type="http://schemas.openxmlformats.org/officeDocument/2006/relationships/diagramData" Target="../diagrams/data1.xml"/><Relationship Id="rId17" Type="http://schemas.openxmlformats.org/officeDocument/2006/relationships/image" Target="../media/image35.png"/><Relationship Id="rId2" Type="http://schemas.openxmlformats.org/officeDocument/2006/relationships/slideLayout" Target="../slideLayouts/slideLayout9.xml"/><Relationship Id="rId16" Type="http://schemas.microsoft.com/office/2007/relationships/diagramDrawing" Target="../diagrams/drawing1.xml"/><Relationship Id="rId20" Type="http://schemas.openxmlformats.org/officeDocument/2006/relationships/image" Target="../media/image38.svg"/><Relationship Id="rId1" Type="http://schemas.openxmlformats.org/officeDocument/2006/relationships/tags" Target="../tags/tag44.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emf"/><Relationship Id="rId15" Type="http://schemas.openxmlformats.org/officeDocument/2006/relationships/diagramColors" Target="../diagrams/colors1.xml"/><Relationship Id="rId10" Type="http://schemas.openxmlformats.org/officeDocument/2006/relationships/image" Target="../media/image33.png"/><Relationship Id="rId19" Type="http://schemas.openxmlformats.org/officeDocument/2006/relationships/image" Target="../media/image37.png"/><Relationship Id="rId4" Type="http://schemas.openxmlformats.org/officeDocument/2006/relationships/oleObject" Target="../embeddings/oleObject10.bin"/><Relationship Id="rId9" Type="http://schemas.openxmlformats.org/officeDocument/2006/relationships/image" Target="../media/image32.svg"/><Relationship Id="rId14" Type="http://schemas.openxmlformats.org/officeDocument/2006/relationships/diagramQuickStyle" Target="../diagrams/quickStyle1.xml"/><Relationship Id="rId22" Type="http://schemas.openxmlformats.org/officeDocument/2006/relationships/image" Target="../media/image40.sv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notesSlide" Target="../notesSlides/notesSlide8.xml"/><Relationship Id="rId21" Type="http://schemas.openxmlformats.org/officeDocument/2006/relationships/image" Target="../media/image51.png"/><Relationship Id="rId7" Type="http://schemas.openxmlformats.org/officeDocument/2006/relationships/diagramLayout" Target="../diagrams/layout2.xml"/><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slideLayout" Target="../slideLayouts/slideLayout9.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45.xml"/><Relationship Id="rId6" Type="http://schemas.openxmlformats.org/officeDocument/2006/relationships/diagramData" Target="../diagrams/data2.xml"/><Relationship Id="rId11" Type="http://schemas.openxmlformats.org/officeDocument/2006/relationships/image" Target="../media/image41.png"/><Relationship Id="rId5" Type="http://schemas.openxmlformats.org/officeDocument/2006/relationships/image" Target="../media/image2.emf"/><Relationship Id="rId15" Type="http://schemas.openxmlformats.org/officeDocument/2006/relationships/image" Target="../media/image45.png"/><Relationship Id="rId23" Type="http://schemas.openxmlformats.org/officeDocument/2006/relationships/image" Target="../media/image53.png"/><Relationship Id="rId10" Type="http://schemas.microsoft.com/office/2007/relationships/diagramDrawing" Target="../diagrams/drawing2.xml"/><Relationship Id="rId19" Type="http://schemas.openxmlformats.org/officeDocument/2006/relationships/image" Target="../media/image49.png"/><Relationship Id="rId4" Type="http://schemas.openxmlformats.org/officeDocument/2006/relationships/oleObject" Target="../embeddings/oleObject11.bin"/><Relationship Id="rId9" Type="http://schemas.openxmlformats.org/officeDocument/2006/relationships/diagramColors" Target="../diagrams/colors2.xml"/><Relationship Id="rId14" Type="http://schemas.openxmlformats.org/officeDocument/2006/relationships/image" Target="../media/image44.png"/><Relationship Id="rId22"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1.png"/><Relationship Id="rId3" Type="http://schemas.openxmlformats.org/officeDocument/2006/relationships/notesSlide" Target="../notesSlides/notesSlide9.xml"/><Relationship Id="rId21" Type="http://schemas.openxmlformats.org/officeDocument/2006/relationships/image" Target="../media/image68.png"/><Relationship Id="rId7" Type="http://schemas.openxmlformats.org/officeDocument/2006/relationships/image" Target="../media/image54.sv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0.svg"/><Relationship Id="rId2" Type="http://schemas.openxmlformats.org/officeDocument/2006/relationships/slideLayout" Target="../slideLayouts/slideLayout9.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tags" Target="../tags/tag46.xml"/><Relationship Id="rId6" Type="http://schemas.openxmlformats.org/officeDocument/2006/relationships/image" Target="../media/image39.png"/><Relationship Id="rId11" Type="http://schemas.openxmlformats.org/officeDocument/2006/relationships/image" Target="../media/image58.png"/><Relationship Id="rId24" Type="http://schemas.openxmlformats.org/officeDocument/2006/relationships/image" Target="../media/image69.png"/><Relationship Id="rId5" Type="http://schemas.openxmlformats.org/officeDocument/2006/relationships/image" Target="../media/image2.emf"/><Relationship Id="rId15" Type="http://schemas.openxmlformats.org/officeDocument/2006/relationships/image" Target="../media/image62.png"/><Relationship Id="rId23" Type="http://schemas.openxmlformats.org/officeDocument/2006/relationships/image" Target="../media/image42.sv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oleObject" Target="../embeddings/oleObject12.bin"/><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41.png"/><Relationship Id="rId27" Type="http://schemas.openxmlformats.org/officeDocument/2006/relationships/image" Target="../media/image7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4C2C1EB-AA89-7998-3BBE-7BFDE3767A28}"/>
              </a:ext>
            </a:extLst>
          </p:cNvPr>
          <p:cNvGraphicFramePr>
            <a:graphicFrameLocks noChangeAspect="1"/>
          </p:cNvGraphicFramePr>
          <p:nvPr>
            <p:custDataLst>
              <p:tags r:id="rId1"/>
            </p:custDataLst>
            <p:extLst>
              <p:ext uri="{D42A27DB-BD31-4B8C-83A1-F6EECF244321}">
                <p14:modId xmlns:p14="http://schemas.microsoft.com/office/powerpoint/2010/main" val="1180941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6" name="think-cell data - do not delete" hidden="1">
                        <a:extLst>
                          <a:ext uri="{FF2B5EF4-FFF2-40B4-BE49-F238E27FC236}">
                            <a16:creationId xmlns:a16="http://schemas.microsoft.com/office/drawing/2014/main" id="{34C2C1EB-AA89-7998-3BBE-7BFDE3767A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el 3">
            <a:extLst>
              <a:ext uri="{FF2B5EF4-FFF2-40B4-BE49-F238E27FC236}">
                <a16:creationId xmlns:a16="http://schemas.microsoft.com/office/drawing/2014/main" id="{23D9352D-9543-C851-7F2B-0D2E28477D74}"/>
              </a:ext>
            </a:extLst>
          </p:cNvPr>
          <p:cNvSpPr>
            <a:spLocks noGrp="1"/>
          </p:cNvSpPr>
          <p:nvPr>
            <p:ph type="ctrTitle"/>
          </p:nvPr>
        </p:nvSpPr>
        <p:spPr/>
        <p:txBody>
          <a:bodyPr vert="horz"/>
          <a:lstStyle/>
          <a:p>
            <a:r>
              <a:rPr lang="en-US" dirty="0">
                <a:effectLst/>
              </a:rPr>
              <a:t>Leveraging Natural Language Processing </a:t>
            </a:r>
            <a:r>
              <a:rPr lang="en-US" dirty="0"/>
              <a:t>T</a:t>
            </a:r>
            <a:r>
              <a:rPr lang="en-US" dirty="0">
                <a:effectLst/>
              </a:rPr>
              <a:t>echniques for Stock Price Prediction</a:t>
            </a:r>
            <a:br>
              <a:rPr lang="en-US" dirty="0">
                <a:effectLst/>
              </a:rPr>
            </a:br>
            <a:br>
              <a:rPr lang="en-US" b="1" dirty="0">
                <a:effectLst/>
              </a:rPr>
            </a:br>
            <a:endParaRPr lang="de-DE" dirty="0"/>
          </a:p>
        </p:txBody>
      </p:sp>
      <p:sp>
        <p:nvSpPr>
          <p:cNvPr id="7" name="Untertitel 6">
            <a:extLst>
              <a:ext uri="{FF2B5EF4-FFF2-40B4-BE49-F238E27FC236}">
                <a16:creationId xmlns:a16="http://schemas.microsoft.com/office/drawing/2014/main" id="{71B7EDEB-270C-1993-731C-C509C54EE15E}"/>
              </a:ext>
            </a:extLst>
          </p:cNvPr>
          <p:cNvSpPr>
            <a:spLocks noGrp="1"/>
          </p:cNvSpPr>
          <p:nvPr>
            <p:ph type="subTitle" idx="1"/>
          </p:nvPr>
        </p:nvSpPr>
        <p:spPr>
          <a:xfrm>
            <a:off x="384000" y="5431099"/>
            <a:ext cx="11424000" cy="812813"/>
          </a:xfrm>
        </p:spPr>
        <p:txBody>
          <a:bodyPr/>
          <a:lstStyle/>
          <a:p>
            <a:endParaRPr lang="de-DE" dirty="0"/>
          </a:p>
          <a:p>
            <a:r>
              <a:rPr lang="de-DE" dirty="0"/>
              <a:t>Boyu Wu, B.Sc. </a:t>
            </a:r>
          </a:p>
          <a:p>
            <a:r>
              <a:rPr lang="de-DE" sz="1600" dirty="0"/>
              <a:t>15.08.2024</a:t>
            </a:r>
          </a:p>
        </p:txBody>
      </p:sp>
    </p:spTree>
    <p:extLst>
      <p:ext uri="{BB962C8B-B14F-4D97-AF65-F5344CB8AC3E}">
        <p14:creationId xmlns:p14="http://schemas.microsoft.com/office/powerpoint/2010/main" val="2389963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D71D07E-D8C5-FDD4-3104-31EBA7E05B72}"/>
              </a:ext>
            </a:extLst>
          </p:cNvPr>
          <p:cNvGraphicFramePr>
            <a:graphicFrameLocks noChangeAspect="1"/>
          </p:cNvGraphicFramePr>
          <p:nvPr>
            <p:custDataLst>
              <p:tags r:id="rId1"/>
            </p:custDataLst>
            <p:extLst>
              <p:ext uri="{D42A27DB-BD31-4B8C-83A1-F6EECF244321}">
                <p14:modId xmlns:p14="http://schemas.microsoft.com/office/powerpoint/2010/main" val="278608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6" name="think-cell data - do not delete" hidden="1">
                        <a:extLst>
                          <a:ext uri="{FF2B5EF4-FFF2-40B4-BE49-F238E27FC236}">
                            <a16:creationId xmlns:a16="http://schemas.microsoft.com/office/drawing/2014/main" id="{3D71D07E-D8C5-FDD4-3104-31EBA7E05B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393D4D-3A30-0C91-1BA6-3DB9ABCF6EAB}"/>
              </a:ext>
            </a:extLst>
          </p:cNvPr>
          <p:cNvSpPr>
            <a:spLocks noGrp="1"/>
          </p:cNvSpPr>
          <p:nvPr>
            <p:ph type="title"/>
          </p:nvPr>
        </p:nvSpPr>
        <p:spPr/>
        <p:txBody>
          <a:bodyPr vert="horz"/>
          <a:lstStyle/>
          <a:p>
            <a:r>
              <a:rPr lang="en-US" dirty="0" err="1"/>
              <a:t>FinBERT</a:t>
            </a:r>
            <a:r>
              <a:rPr lang="en-US" dirty="0"/>
              <a:t> outperforms other models in financial sentiment analysis, demonstrating the highest accuracy and macro average F1-score – both with a score of 95%</a:t>
            </a:r>
          </a:p>
        </p:txBody>
      </p:sp>
      <p:sp>
        <p:nvSpPr>
          <p:cNvPr id="3" name="Footer Placeholder 2">
            <a:extLst>
              <a:ext uri="{FF2B5EF4-FFF2-40B4-BE49-F238E27FC236}">
                <a16:creationId xmlns:a16="http://schemas.microsoft.com/office/drawing/2014/main" id="{BADD39CF-AE0A-C248-F59B-1B913A4FC6C6}"/>
              </a:ext>
            </a:extLst>
          </p:cNvPr>
          <p:cNvSpPr>
            <a:spLocks noGrp="1"/>
          </p:cNvSpPr>
          <p:nvPr>
            <p:ph type="ftr" sz="quarter" idx="11"/>
          </p:nvPr>
        </p:nvSpPr>
        <p:spPr/>
        <p:txBody>
          <a:bodyPr/>
          <a:lstStyle/>
          <a:p>
            <a:pPr>
              <a:defRPr/>
            </a:pPr>
            <a:r>
              <a:rPr lang="de-DE" dirty="0"/>
              <a:t>9 von 14</a:t>
            </a:r>
          </a:p>
        </p:txBody>
      </p:sp>
      <p:sp>
        <p:nvSpPr>
          <p:cNvPr id="48" name="Rechteck: abgerundete Ecken 316">
            <a:extLst>
              <a:ext uri="{FF2B5EF4-FFF2-40B4-BE49-F238E27FC236}">
                <a16:creationId xmlns:a16="http://schemas.microsoft.com/office/drawing/2014/main" id="{20416A9A-3C8A-983F-9325-8CC33C49B601}"/>
              </a:ext>
            </a:extLst>
          </p:cNvPr>
          <p:cNvSpPr/>
          <p:nvPr/>
        </p:nvSpPr>
        <p:spPr bwMode="auto">
          <a:xfrm>
            <a:off x="390743" y="1192307"/>
            <a:ext cx="2680621" cy="3772886"/>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AU" sz="1600" dirty="0">
              <a:solidFill>
                <a:srgbClr val="1482A5"/>
              </a:solidFill>
              <a:latin typeface="Times New Roman" pitchFamily="18" charset="0"/>
            </a:endParaRPr>
          </a:p>
        </p:txBody>
      </p:sp>
      <p:sp>
        <p:nvSpPr>
          <p:cNvPr id="59" name="Rechteck: abgerundete Ecken 316">
            <a:extLst>
              <a:ext uri="{FF2B5EF4-FFF2-40B4-BE49-F238E27FC236}">
                <a16:creationId xmlns:a16="http://schemas.microsoft.com/office/drawing/2014/main" id="{564F74F1-C8DC-99E1-515D-31BE75A2510B}"/>
              </a:ext>
            </a:extLst>
          </p:cNvPr>
          <p:cNvSpPr/>
          <p:nvPr/>
        </p:nvSpPr>
        <p:spPr bwMode="auto">
          <a:xfrm>
            <a:off x="3213862" y="1192307"/>
            <a:ext cx="2680621" cy="3772886"/>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AU" sz="1600" dirty="0">
              <a:solidFill>
                <a:srgbClr val="1482A5"/>
              </a:solidFill>
              <a:latin typeface="Times New Roman" pitchFamily="18" charset="0"/>
            </a:endParaRPr>
          </a:p>
        </p:txBody>
      </p:sp>
      <p:sp>
        <p:nvSpPr>
          <p:cNvPr id="60" name="Rechteck: abgerundete Ecken 316">
            <a:extLst>
              <a:ext uri="{FF2B5EF4-FFF2-40B4-BE49-F238E27FC236}">
                <a16:creationId xmlns:a16="http://schemas.microsoft.com/office/drawing/2014/main" id="{A1C61354-1127-4E8B-AB59-66EEBD2233D5}"/>
              </a:ext>
            </a:extLst>
          </p:cNvPr>
          <p:cNvSpPr/>
          <p:nvPr/>
        </p:nvSpPr>
        <p:spPr bwMode="auto">
          <a:xfrm>
            <a:off x="6155246" y="1192307"/>
            <a:ext cx="2680621" cy="3772886"/>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AU" sz="1600" dirty="0">
              <a:solidFill>
                <a:srgbClr val="1482A5"/>
              </a:solidFill>
              <a:latin typeface="Times New Roman" pitchFamily="18" charset="0"/>
            </a:endParaRPr>
          </a:p>
        </p:txBody>
      </p:sp>
      <p:sp>
        <p:nvSpPr>
          <p:cNvPr id="61" name="Rechteck: abgerundete Ecken 316">
            <a:extLst>
              <a:ext uri="{FF2B5EF4-FFF2-40B4-BE49-F238E27FC236}">
                <a16:creationId xmlns:a16="http://schemas.microsoft.com/office/drawing/2014/main" id="{B69A7844-9E3F-1D74-026B-B7DDDA99A9A9}"/>
              </a:ext>
            </a:extLst>
          </p:cNvPr>
          <p:cNvSpPr/>
          <p:nvPr/>
        </p:nvSpPr>
        <p:spPr bwMode="auto">
          <a:xfrm>
            <a:off x="9083849" y="1192307"/>
            <a:ext cx="2680621" cy="3772886"/>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AU" sz="1600" dirty="0">
              <a:solidFill>
                <a:srgbClr val="1482A5"/>
              </a:solidFill>
              <a:latin typeface="Times New Roman" pitchFamily="18" charset="0"/>
            </a:endParaRPr>
          </a:p>
        </p:txBody>
      </p:sp>
      <p:sp>
        <p:nvSpPr>
          <p:cNvPr id="31" name="Rectangle 30">
            <a:extLst>
              <a:ext uri="{FF2B5EF4-FFF2-40B4-BE49-F238E27FC236}">
                <a16:creationId xmlns:a16="http://schemas.microsoft.com/office/drawing/2014/main" id="{7B60BE92-52B6-C6CF-182A-5C46FCFCD53E}"/>
              </a:ext>
            </a:extLst>
          </p:cNvPr>
          <p:cNvSpPr/>
          <p:nvPr/>
        </p:nvSpPr>
        <p:spPr>
          <a:xfrm>
            <a:off x="676568" y="999385"/>
            <a:ext cx="817012"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Vader</a:t>
            </a:r>
          </a:p>
        </p:txBody>
      </p:sp>
      <p:sp>
        <p:nvSpPr>
          <p:cNvPr id="70" name="Rectangle 69">
            <a:extLst>
              <a:ext uri="{FF2B5EF4-FFF2-40B4-BE49-F238E27FC236}">
                <a16:creationId xmlns:a16="http://schemas.microsoft.com/office/drawing/2014/main" id="{6AF85D4C-61F5-4EED-624A-7BB35CD718A1}"/>
              </a:ext>
            </a:extLst>
          </p:cNvPr>
          <p:cNvSpPr/>
          <p:nvPr/>
        </p:nvSpPr>
        <p:spPr>
          <a:xfrm>
            <a:off x="3548441" y="999385"/>
            <a:ext cx="710886"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SVM</a:t>
            </a:r>
          </a:p>
        </p:txBody>
      </p:sp>
      <p:sp>
        <p:nvSpPr>
          <p:cNvPr id="72" name="Rectangle 71">
            <a:extLst>
              <a:ext uri="{FF2B5EF4-FFF2-40B4-BE49-F238E27FC236}">
                <a16:creationId xmlns:a16="http://schemas.microsoft.com/office/drawing/2014/main" id="{B0CE4D65-ECAB-F3B4-B6B7-4EF0DE6380EB}"/>
              </a:ext>
            </a:extLst>
          </p:cNvPr>
          <p:cNvSpPr/>
          <p:nvPr/>
        </p:nvSpPr>
        <p:spPr>
          <a:xfrm>
            <a:off x="6485165" y="999385"/>
            <a:ext cx="710886"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MLP</a:t>
            </a:r>
          </a:p>
        </p:txBody>
      </p:sp>
      <p:sp>
        <p:nvSpPr>
          <p:cNvPr id="73" name="Rectangle 72">
            <a:extLst>
              <a:ext uri="{FF2B5EF4-FFF2-40B4-BE49-F238E27FC236}">
                <a16:creationId xmlns:a16="http://schemas.microsoft.com/office/drawing/2014/main" id="{EA69CAD0-989D-F6B5-4490-AC467E33101D}"/>
              </a:ext>
            </a:extLst>
          </p:cNvPr>
          <p:cNvSpPr/>
          <p:nvPr/>
        </p:nvSpPr>
        <p:spPr>
          <a:xfrm>
            <a:off x="9421889" y="999385"/>
            <a:ext cx="1174144"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err="1">
                <a:solidFill>
                  <a:schemeClr val="tx2"/>
                </a:solidFill>
              </a:rPr>
              <a:t>FinBERT</a:t>
            </a:r>
            <a:endParaRPr lang="en-US" b="1" dirty="0">
              <a:solidFill>
                <a:schemeClr val="tx2"/>
              </a:solidFill>
            </a:endParaRPr>
          </a:p>
        </p:txBody>
      </p:sp>
      <p:pic>
        <p:nvPicPr>
          <p:cNvPr id="63" name="Graphic 62" descr="Bullseye outline">
            <a:extLst>
              <a:ext uri="{FF2B5EF4-FFF2-40B4-BE49-F238E27FC236}">
                <a16:creationId xmlns:a16="http://schemas.microsoft.com/office/drawing/2014/main" id="{4FDD4206-16A1-FA3D-9197-D36F51BBA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5683" y="1384948"/>
            <a:ext cx="691213" cy="691213"/>
          </a:xfrm>
          <a:prstGeom prst="rect">
            <a:avLst/>
          </a:prstGeom>
        </p:spPr>
      </p:pic>
      <p:grpSp>
        <p:nvGrpSpPr>
          <p:cNvPr id="74" name="Group 73">
            <a:extLst>
              <a:ext uri="{FF2B5EF4-FFF2-40B4-BE49-F238E27FC236}">
                <a16:creationId xmlns:a16="http://schemas.microsoft.com/office/drawing/2014/main" id="{71CF7E2E-3723-F88A-1E5B-628A17BCB407}"/>
              </a:ext>
            </a:extLst>
          </p:cNvPr>
          <p:cNvGrpSpPr/>
          <p:nvPr/>
        </p:nvGrpSpPr>
        <p:grpSpPr>
          <a:xfrm>
            <a:off x="1226968" y="1431934"/>
            <a:ext cx="1559455" cy="597241"/>
            <a:chOff x="1276023" y="1569777"/>
            <a:chExt cx="1559455" cy="597241"/>
          </a:xfrm>
        </p:grpSpPr>
        <p:sp>
          <p:nvSpPr>
            <p:cNvPr id="64" name="Rectangle 9">
              <a:extLst>
                <a:ext uri="{FF2B5EF4-FFF2-40B4-BE49-F238E27FC236}">
                  <a16:creationId xmlns:a16="http://schemas.microsoft.com/office/drawing/2014/main" id="{34F18546-6A55-365E-DA5F-CBF1CA9CA4EE}"/>
                </a:ext>
              </a:extLst>
            </p:cNvPr>
            <p:cNvSpPr>
              <a:spLocks noChangeArrowheads="1"/>
            </p:cNvSpPr>
            <p:nvPr/>
          </p:nvSpPr>
          <p:spPr bwMode="auto">
            <a:xfrm>
              <a:off x="1276023" y="1920797"/>
              <a:ext cx="1557065" cy="246221"/>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Accuracy Score</a:t>
              </a:r>
            </a:p>
          </p:txBody>
        </p:sp>
        <p:sp>
          <p:nvSpPr>
            <p:cNvPr id="65" name="Rectangle 9">
              <a:extLst>
                <a:ext uri="{FF2B5EF4-FFF2-40B4-BE49-F238E27FC236}">
                  <a16:creationId xmlns:a16="http://schemas.microsoft.com/office/drawing/2014/main" id="{F62C7D77-F9A1-5B04-9C82-EE726ABAECBA}"/>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62%</a:t>
              </a:r>
            </a:p>
          </p:txBody>
        </p:sp>
      </p:grpSp>
      <p:pic>
        <p:nvPicPr>
          <p:cNvPr id="67" name="Graphic 66" descr="Race Car with solid fill">
            <a:extLst>
              <a:ext uri="{FF2B5EF4-FFF2-40B4-BE49-F238E27FC236}">
                <a16:creationId xmlns:a16="http://schemas.microsoft.com/office/drawing/2014/main" id="{1A5E12A4-AF87-34F4-FF30-14A5A292A5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5683" y="2101772"/>
            <a:ext cx="689066" cy="689066"/>
          </a:xfrm>
          <a:prstGeom prst="rect">
            <a:avLst/>
          </a:prstGeom>
        </p:spPr>
      </p:pic>
      <p:grpSp>
        <p:nvGrpSpPr>
          <p:cNvPr id="76" name="Group 75">
            <a:extLst>
              <a:ext uri="{FF2B5EF4-FFF2-40B4-BE49-F238E27FC236}">
                <a16:creationId xmlns:a16="http://schemas.microsoft.com/office/drawing/2014/main" id="{36227E61-DEF0-CB3E-FC59-B26C59ADA774}"/>
              </a:ext>
            </a:extLst>
          </p:cNvPr>
          <p:cNvGrpSpPr/>
          <p:nvPr/>
        </p:nvGrpSpPr>
        <p:grpSpPr>
          <a:xfrm>
            <a:off x="1226968" y="2083381"/>
            <a:ext cx="1559455" cy="751130"/>
            <a:chOff x="1276023" y="1569777"/>
            <a:chExt cx="1559455" cy="751130"/>
          </a:xfrm>
        </p:grpSpPr>
        <p:sp>
          <p:nvSpPr>
            <p:cNvPr id="77" name="Rectangle 9">
              <a:extLst>
                <a:ext uri="{FF2B5EF4-FFF2-40B4-BE49-F238E27FC236}">
                  <a16:creationId xmlns:a16="http://schemas.microsoft.com/office/drawing/2014/main" id="{7B78ABDC-4258-07B8-9DA6-9E191A97BF51}"/>
                </a:ext>
              </a:extLst>
            </p:cNvPr>
            <p:cNvSpPr>
              <a:spLocks noChangeArrowheads="1"/>
            </p:cNvSpPr>
            <p:nvPr/>
          </p:nvSpPr>
          <p:spPr bwMode="auto">
            <a:xfrm>
              <a:off x="1276023" y="1920797"/>
              <a:ext cx="1557065" cy="400110"/>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Macro Average F1-Score</a:t>
              </a:r>
            </a:p>
          </p:txBody>
        </p:sp>
        <p:sp>
          <p:nvSpPr>
            <p:cNvPr id="78" name="Rectangle 9">
              <a:extLst>
                <a:ext uri="{FF2B5EF4-FFF2-40B4-BE49-F238E27FC236}">
                  <a16:creationId xmlns:a16="http://schemas.microsoft.com/office/drawing/2014/main" id="{2BB41876-E8EC-DE7C-70ED-7AFF0EAE15ED}"/>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39%</a:t>
              </a:r>
            </a:p>
          </p:txBody>
        </p:sp>
      </p:grpSp>
      <p:grpSp>
        <p:nvGrpSpPr>
          <p:cNvPr id="120" name="Group 119">
            <a:extLst>
              <a:ext uri="{FF2B5EF4-FFF2-40B4-BE49-F238E27FC236}">
                <a16:creationId xmlns:a16="http://schemas.microsoft.com/office/drawing/2014/main" id="{78A07529-A5BA-B504-93D6-D15C2683B180}"/>
              </a:ext>
            </a:extLst>
          </p:cNvPr>
          <p:cNvGrpSpPr/>
          <p:nvPr/>
        </p:nvGrpSpPr>
        <p:grpSpPr>
          <a:xfrm>
            <a:off x="3498802" y="1384948"/>
            <a:ext cx="2110740" cy="1449563"/>
            <a:chOff x="3449611" y="1384948"/>
            <a:chExt cx="2110740" cy="1449563"/>
          </a:xfrm>
        </p:grpSpPr>
        <p:grpSp>
          <p:nvGrpSpPr>
            <p:cNvPr id="81" name="Group 80">
              <a:extLst>
                <a:ext uri="{FF2B5EF4-FFF2-40B4-BE49-F238E27FC236}">
                  <a16:creationId xmlns:a16="http://schemas.microsoft.com/office/drawing/2014/main" id="{881AE2D7-9A14-B870-5810-05B849BC214A}"/>
                </a:ext>
              </a:extLst>
            </p:cNvPr>
            <p:cNvGrpSpPr/>
            <p:nvPr/>
          </p:nvGrpSpPr>
          <p:grpSpPr>
            <a:xfrm>
              <a:off x="3449611" y="1384948"/>
              <a:ext cx="2110740" cy="691213"/>
              <a:chOff x="669835" y="1465404"/>
              <a:chExt cx="2110740" cy="691213"/>
            </a:xfrm>
          </p:grpSpPr>
          <p:pic>
            <p:nvPicPr>
              <p:cNvPr id="82" name="Graphic 81" descr="Bullseye outline">
                <a:extLst>
                  <a:ext uri="{FF2B5EF4-FFF2-40B4-BE49-F238E27FC236}">
                    <a16:creationId xmlns:a16="http://schemas.microsoft.com/office/drawing/2014/main" id="{1E0EF410-7877-8521-5160-CB31048BEA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835" y="1465404"/>
                <a:ext cx="691213" cy="691213"/>
              </a:xfrm>
              <a:prstGeom prst="rect">
                <a:avLst/>
              </a:prstGeom>
            </p:spPr>
          </p:pic>
          <p:grpSp>
            <p:nvGrpSpPr>
              <p:cNvPr id="83" name="Group 82">
                <a:extLst>
                  <a:ext uri="{FF2B5EF4-FFF2-40B4-BE49-F238E27FC236}">
                    <a16:creationId xmlns:a16="http://schemas.microsoft.com/office/drawing/2014/main" id="{36EF41FC-C965-4225-1FBB-F79BDA0051B7}"/>
                  </a:ext>
                </a:extLst>
              </p:cNvPr>
              <p:cNvGrpSpPr/>
              <p:nvPr/>
            </p:nvGrpSpPr>
            <p:grpSpPr>
              <a:xfrm>
                <a:off x="1221120" y="1512390"/>
                <a:ext cx="1559455" cy="597241"/>
                <a:chOff x="1276023" y="1569777"/>
                <a:chExt cx="1559455" cy="597241"/>
              </a:xfrm>
            </p:grpSpPr>
            <p:sp>
              <p:nvSpPr>
                <p:cNvPr id="84" name="Rectangle 9">
                  <a:extLst>
                    <a:ext uri="{FF2B5EF4-FFF2-40B4-BE49-F238E27FC236}">
                      <a16:creationId xmlns:a16="http://schemas.microsoft.com/office/drawing/2014/main" id="{E5C6AA36-9AF3-E9AF-2765-7935570EC20B}"/>
                    </a:ext>
                  </a:extLst>
                </p:cNvPr>
                <p:cNvSpPr>
                  <a:spLocks noChangeArrowheads="1"/>
                </p:cNvSpPr>
                <p:nvPr/>
              </p:nvSpPr>
              <p:spPr bwMode="auto">
                <a:xfrm>
                  <a:off x="1276023" y="1920797"/>
                  <a:ext cx="1557065" cy="246221"/>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Accuracy Score</a:t>
                  </a:r>
                </a:p>
              </p:txBody>
            </p:sp>
            <p:sp>
              <p:nvSpPr>
                <p:cNvPr id="85" name="Rectangle 9">
                  <a:extLst>
                    <a:ext uri="{FF2B5EF4-FFF2-40B4-BE49-F238E27FC236}">
                      <a16:creationId xmlns:a16="http://schemas.microsoft.com/office/drawing/2014/main" id="{1139212B-7313-0B8F-C049-9C34D5AE059A}"/>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78%</a:t>
                  </a:r>
                </a:p>
              </p:txBody>
            </p:sp>
          </p:grpSp>
        </p:grpSp>
        <p:grpSp>
          <p:nvGrpSpPr>
            <p:cNvPr id="86" name="Group 85">
              <a:extLst>
                <a:ext uri="{FF2B5EF4-FFF2-40B4-BE49-F238E27FC236}">
                  <a16:creationId xmlns:a16="http://schemas.microsoft.com/office/drawing/2014/main" id="{8B45E1EA-A194-AE75-8940-E47CA982B271}"/>
                </a:ext>
              </a:extLst>
            </p:cNvPr>
            <p:cNvGrpSpPr/>
            <p:nvPr/>
          </p:nvGrpSpPr>
          <p:grpSpPr>
            <a:xfrm>
              <a:off x="3449611" y="2083381"/>
              <a:ext cx="2110740" cy="751130"/>
              <a:chOff x="669835" y="2163837"/>
              <a:chExt cx="2110740" cy="751130"/>
            </a:xfrm>
          </p:grpSpPr>
          <p:pic>
            <p:nvPicPr>
              <p:cNvPr id="87" name="Graphic 86" descr="Race Car with solid fill">
                <a:extLst>
                  <a:ext uri="{FF2B5EF4-FFF2-40B4-BE49-F238E27FC236}">
                    <a16:creationId xmlns:a16="http://schemas.microsoft.com/office/drawing/2014/main" id="{E7838C4F-81C0-FE69-D80C-ACD936B58B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835" y="2182228"/>
                <a:ext cx="689066" cy="689066"/>
              </a:xfrm>
              <a:prstGeom prst="rect">
                <a:avLst/>
              </a:prstGeom>
            </p:spPr>
          </p:pic>
          <p:grpSp>
            <p:nvGrpSpPr>
              <p:cNvPr id="88" name="Group 87">
                <a:extLst>
                  <a:ext uri="{FF2B5EF4-FFF2-40B4-BE49-F238E27FC236}">
                    <a16:creationId xmlns:a16="http://schemas.microsoft.com/office/drawing/2014/main" id="{110692FC-427D-E35B-AB12-357C97650682}"/>
                  </a:ext>
                </a:extLst>
              </p:cNvPr>
              <p:cNvGrpSpPr/>
              <p:nvPr/>
            </p:nvGrpSpPr>
            <p:grpSpPr>
              <a:xfrm>
                <a:off x="1221120" y="2163837"/>
                <a:ext cx="1559455" cy="751130"/>
                <a:chOff x="1276023" y="1569777"/>
                <a:chExt cx="1559455" cy="751130"/>
              </a:xfrm>
            </p:grpSpPr>
            <p:sp>
              <p:nvSpPr>
                <p:cNvPr id="89" name="Rectangle 9">
                  <a:extLst>
                    <a:ext uri="{FF2B5EF4-FFF2-40B4-BE49-F238E27FC236}">
                      <a16:creationId xmlns:a16="http://schemas.microsoft.com/office/drawing/2014/main" id="{A293B50F-4A04-0FAC-4C45-4B12E76AABEC}"/>
                    </a:ext>
                  </a:extLst>
                </p:cNvPr>
                <p:cNvSpPr>
                  <a:spLocks noChangeArrowheads="1"/>
                </p:cNvSpPr>
                <p:nvPr/>
              </p:nvSpPr>
              <p:spPr bwMode="auto">
                <a:xfrm>
                  <a:off x="1276023" y="1920797"/>
                  <a:ext cx="1557065" cy="400110"/>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Macro Average F1-Score</a:t>
                  </a:r>
                </a:p>
              </p:txBody>
            </p:sp>
            <p:sp>
              <p:nvSpPr>
                <p:cNvPr id="90" name="Rectangle 9">
                  <a:extLst>
                    <a:ext uri="{FF2B5EF4-FFF2-40B4-BE49-F238E27FC236}">
                      <a16:creationId xmlns:a16="http://schemas.microsoft.com/office/drawing/2014/main" id="{7139D954-DB5B-3D60-F80F-4B5411D6B05F}"/>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72%</a:t>
                  </a:r>
                </a:p>
              </p:txBody>
            </p:sp>
          </p:grpSp>
        </p:grpSp>
      </p:grpSp>
      <p:grpSp>
        <p:nvGrpSpPr>
          <p:cNvPr id="118" name="Group 117">
            <a:extLst>
              <a:ext uri="{FF2B5EF4-FFF2-40B4-BE49-F238E27FC236}">
                <a16:creationId xmlns:a16="http://schemas.microsoft.com/office/drawing/2014/main" id="{ED446364-E648-4D63-5ED1-D819215C43F8}"/>
              </a:ext>
            </a:extLst>
          </p:cNvPr>
          <p:cNvGrpSpPr/>
          <p:nvPr/>
        </p:nvGrpSpPr>
        <p:grpSpPr>
          <a:xfrm>
            <a:off x="6440186" y="1384948"/>
            <a:ext cx="2110740" cy="1449563"/>
            <a:chOff x="6311443" y="1384948"/>
            <a:chExt cx="2110740" cy="1449563"/>
          </a:xfrm>
        </p:grpSpPr>
        <p:grpSp>
          <p:nvGrpSpPr>
            <p:cNvPr id="91" name="Group 90">
              <a:extLst>
                <a:ext uri="{FF2B5EF4-FFF2-40B4-BE49-F238E27FC236}">
                  <a16:creationId xmlns:a16="http://schemas.microsoft.com/office/drawing/2014/main" id="{B1D1A68B-D966-2A28-14BD-340D4B6928DD}"/>
                </a:ext>
              </a:extLst>
            </p:cNvPr>
            <p:cNvGrpSpPr/>
            <p:nvPr/>
          </p:nvGrpSpPr>
          <p:grpSpPr>
            <a:xfrm>
              <a:off x="6311443" y="1384948"/>
              <a:ext cx="2110740" cy="691213"/>
              <a:chOff x="669835" y="1465404"/>
              <a:chExt cx="2110740" cy="691213"/>
            </a:xfrm>
          </p:grpSpPr>
          <p:pic>
            <p:nvPicPr>
              <p:cNvPr id="92" name="Graphic 91" descr="Bullseye outline">
                <a:extLst>
                  <a:ext uri="{FF2B5EF4-FFF2-40B4-BE49-F238E27FC236}">
                    <a16:creationId xmlns:a16="http://schemas.microsoft.com/office/drawing/2014/main" id="{10481DF9-DBA1-AC66-E03E-7E0572146F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835" y="1465404"/>
                <a:ext cx="691213" cy="691213"/>
              </a:xfrm>
              <a:prstGeom prst="rect">
                <a:avLst/>
              </a:prstGeom>
            </p:spPr>
          </p:pic>
          <p:grpSp>
            <p:nvGrpSpPr>
              <p:cNvPr id="93" name="Group 92">
                <a:extLst>
                  <a:ext uri="{FF2B5EF4-FFF2-40B4-BE49-F238E27FC236}">
                    <a16:creationId xmlns:a16="http://schemas.microsoft.com/office/drawing/2014/main" id="{423FCF71-3A08-1A98-76A5-D30A5D2886A4}"/>
                  </a:ext>
                </a:extLst>
              </p:cNvPr>
              <p:cNvGrpSpPr/>
              <p:nvPr/>
            </p:nvGrpSpPr>
            <p:grpSpPr>
              <a:xfrm>
                <a:off x="1221120" y="1512390"/>
                <a:ext cx="1559455" cy="597241"/>
                <a:chOff x="1276023" y="1569777"/>
                <a:chExt cx="1559455" cy="597241"/>
              </a:xfrm>
            </p:grpSpPr>
            <p:sp>
              <p:nvSpPr>
                <p:cNvPr id="94" name="Rectangle 9">
                  <a:extLst>
                    <a:ext uri="{FF2B5EF4-FFF2-40B4-BE49-F238E27FC236}">
                      <a16:creationId xmlns:a16="http://schemas.microsoft.com/office/drawing/2014/main" id="{67D64B5D-E698-E631-979F-759A328C0A7C}"/>
                    </a:ext>
                  </a:extLst>
                </p:cNvPr>
                <p:cNvSpPr>
                  <a:spLocks noChangeArrowheads="1"/>
                </p:cNvSpPr>
                <p:nvPr/>
              </p:nvSpPr>
              <p:spPr bwMode="auto">
                <a:xfrm>
                  <a:off x="1276023" y="1920797"/>
                  <a:ext cx="1557065" cy="246221"/>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Accuracy Score</a:t>
                  </a:r>
                </a:p>
              </p:txBody>
            </p:sp>
            <p:sp>
              <p:nvSpPr>
                <p:cNvPr id="95" name="Rectangle 9">
                  <a:extLst>
                    <a:ext uri="{FF2B5EF4-FFF2-40B4-BE49-F238E27FC236}">
                      <a16:creationId xmlns:a16="http://schemas.microsoft.com/office/drawing/2014/main" id="{4FEAAD30-0428-A1B9-93B8-9E0D8585710F}"/>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77%</a:t>
                  </a:r>
                </a:p>
              </p:txBody>
            </p:sp>
          </p:grpSp>
        </p:grpSp>
        <p:grpSp>
          <p:nvGrpSpPr>
            <p:cNvPr id="96" name="Group 95">
              <a:extLst>
                <a:ext uri="{FF2B5EF4-FFF2-40B4-BE49-F238E27FC236}">
                  <a16:creationId xmlns:a16="http://schemas.microsoft.com/office/drawing/2014/main" id="{00A09C2B-0E9A-51A3-6616-C17D5396C587}"/>
                </a:ext>
              </a:extLst>
            </p:cNvPr>
            <p:cNvGrpSpPr/>
            <p:nvPr/>
          </p:nvGrpSpPr>
          <p:grpSpPr>
            <a:xfrm>
              <a:off x="6311443" y="2083381"/>
              <a:ext cx="2110740" cy="751130"/>
              <a:chOff x="669835" y="2163837"/>
              <a:chExt cx="2110740" cy="751130"/>
            </a:xfrm>
          </p:grpSpPr>
          <p:pic>
            <p:nvPicPr>
              <p:cNvPr id="97" name="Graphic 96" descr="Race Car with solid fill">
                <a:extLst>
                  <a:ext uri="{FF2B5EF4-FFF2-40B4-BE49-F238E27FC236}">
                    <a16:creationId xmlns:a16="http://schemas.microsoft.com/office/drawing/2014/main" id="{A710669F-F2FD-71DE-881C-696B037EF5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835" y="2182228"/>
                <a:ext cx="689066" cy="689066"/>
              </a:xfrm>
              <a:prstGeom prst="rect">
                <a:avLst/>
              </a:prstGeom>
            </p:spPr>
          </p:pic>
          <p:grpSp>
            <p:nvGrpSpPr>
              <p:cNvPr id="98" name="Group 97">
                <a:extLst>
                  <a:ext uri="{FF2B5EF4-FFF2-40B4-BE49-F238E27FC236}">
                    <a16:creationId xmlns:a16="http://schemas.microsoft.com/office/drawing/2014/main" id="{C16C9C7B-A301-DB43-70CC-6D949BD6A21A}"/>
                  </a:ext>
                </a:extLst>
              </p:cNvPr>
              <p:cNvGrpSpPr/>
              <p:nvPr/>
            </p:nvGrpSpPr>
            <p:grpSpPr>
              <a:xfrm>
                <a:off x="1221120" y="2163837"/>
                <a:ext cx="1559455" cy="751130"/>
                <a:chOff x="1276023" y="1569777"/>
                <a:chExt cx="1559455" cy="751130"/>
              </a:xfrm>
            </p:grpSpPr>
            <p:sp>
              <p:nvSpPr>
                <p:cNvPr id="99" name="Rectangle 9">
                  <a:extLst>
                    <a:ext uri="{FF2B5EF4-FFF2-40B4-BE49-F238E27FC236}">
                      <a16:creationId xmlns:a16="http://schemas.microsoft.com/office/drawing/2014/main" id="{BEFF992A-A210-4709-7480-F367D31C6CAB}"/>
                    </a:ext>
                  </a:extLst>
                </p:cNvPr>
                <p:cNvSpPr>
                  <a:spLocks noChangeArrowheads="1"/>
                </p:cNvSpPr>
                <p:nvPr/>
              </p:nvSpPr>
              <p:spPr bwMode="auto">
                <a:xfrm>
                  <a:off x="1276023" y="1920797"/>
                  <a:ext cx="1557065" cy="400110"/>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Macro Average F1-Score</a:t>
                  </a:r>
                </a:p>
              </p:txBody>
            </p:sp>
            <p:sp>
              <p:nvSpPr>
                <p:cNvPr id="100" name="Rectangle 9">
                  <a:extLst>
                    <a:ext uri="{FF2B5EF4-FFF2-40B4-BE49-F238E27FC236}">
                      <a16:creationId xmlns:a16="http://schemas.microsoft.com/office/drawing/2014/main" id="{D62F8DFB-4F69-5409-D758-ED90D7665920}"/>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71%</a:t>
                  </a:r>
                </a:p>
              </p:txBody>
            </p:sp>
          </p:grpSp>
        </p:grpSp>
      </p:grpSp>
      <p:grpSp>
        <p:nvGrpSpPr>
          <p:cNvPr id="119" name="Group 118">
            <a:extLst>
              <a:ext uri="{FF2B5EF4-FFF2-40B4-BE49-F238E27FC236}">
                <a16:creationId xmlns:a16="http://schemas.microsoft.com/office/drawing/2014/main" id="{4132D2E6-A989-8853-7796-10AB5F69233D}"/>
              </a:ext>
            </a:extLst>
          </p:cNvPr>
          <p:cNvGrpSpPr/>
          <p:nvPr/>
        </p:nvGrpSpPr>
        <p:grpSpPr>
          <a:xfrm>
            <a:off x="9368789" y="1384948"/>
            <a:ext cx="2110740" cy="1449563"/>
            <a:chOff x="9248167" y="1384948"/>
            <a:chExt cx="2110740" cy="1449563"/>
          </a:xfrm>
        </p:grpSpPr>
        <p:grpSp>
          <p:nvGrpSpPr>
            <p:cNvPr id="101" name="Group 100">
              <a:extLst>
                <a:ext uri="{FF2B5EF4-FFF2-40B4-BE49-F238E27FC236}">
                  <a16:creationId xmlns:a16="http://schemas.microsoft.com/office/drawing/2014/main" id="{554AAAF0-BE83-B569-7807-91491F7971EB}"/>
                </a:ext>
              </a:extLst>
            </p:cNvPr>
            <p:cNvGrpSpPr/>
            <p:nvPr/>
          </p:nvGrpSpPr>
          <p:grpSpPr>
            <a:xfrm>
              <a:off x="9248167" y="1384948"/>
              <a:ext cx="2110740" cy="691213"/>
              <a:chOff x="669835" y="1465404"/>
              <a:chExt cx="2110740" cy="691213"/>
            </a:xfrm>
          </p:grpSpPr>
          <p:pic>
            <p:nvPicPr>
              <p:cNvPr id="102" name="Graphic 101" descr="Bullseye outline">
                <a:extLst>
                  <a:ext uri="{FF2B5EF4-FFF2-40B4-BE49-F238E27FC236}">
                    <a16:creationId xmlns:a16="http://schemas.microsoft.com/office/drawing/2014/main" id="{ABC23E51-1DF7-5ABB-9379-10A083B72C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835" y="1465404"/>
                <a:ext cx="691213" cy="691213"/>
              </a:xfrm>
              <a:prstGeom prst="rect">
                <a:avLst/>
              </a:prstGeom>
            </p:spPr>
          </p:pic>
          <p:grpSp>
            <p:nvGrpSpPr>
              <p:cNvPr id="103" name="Group 102">
                <a:extLst>
                  <a:ext uri="{FF2B5EF4-FFF2-40B4-BE49-F238E27FC236}">
                    <a16:creationId xmlns:a16="http://schemas.microsoft.com/office/drawing/2014/main" id="{8710D15D-7EED-081A-D607-FEE1216F4A3A}"/>
                  </a:ext>
                </a:extLst>
              </p:cNvPr>
              <p:cNvGrpSpPr/>
              <p:nvPr/>
            </p:nvGrpSpPr>
            <p:grpSpPr>
              <a:xfrm>
                <a:off x="1221120" y="1512390"/>
                <a:ext cx="1559455" cy="597241"/>
                <a:chOff x="1276023" y="1569777"/>
                <a:chExt cx="1559455" cy="597241"/>
              </a:xfrm>
            </p:grpSpPr>
            <p:sp>
              <p:nvSpPr>
                <p:cNvPr id="104" name="Rectangle 9">
                  <a:extLst>
                    <a:ext uri="{FF2B5EF4-FFF2-40B4-BE49-F238E27FC236}">
                      <a16:creationId xmlns:a16="http://schemas.microsoft.com/office/drawing/2014/main" id="{EB05731B-6A1F-A6EF-3E0C-9FF341A43B41}"/>
                    </a:ext>
                  </a:extLst>
                </p:cNvPr>
                <p:cNvSpPr>
                  <a:spLocks noChangeArrowheads="1"/>
                </p:cNvSpPr>
                <p:nvPr/>
              </p:nvSpPr>
              <p:spPr bwMode="auto">
                <a:xfrm>
                  <a:off x="1276023" y="1920797"/>
                  <a:ext cx="1557065" cy="246221"/>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Accuracy Score</a:t>
                  </a:r>
                </a:p>
              </p:txBody>
            </p:sp>
            <p:sp>
              <p:nvSpPr>
                <p:cNvPr id="105" name="Rectangle 9">
                  <a:extLst>
                    <a:ext uri="{FF2B5EF4-FFF2-40B4-BE49-F238E27FC236}">
                      <a16:creationId xmlns:a16="http://schemas.microsoft.com/office/drawing/2014/main" id="{F8FF04A5-51AD-E825-B0BB-C947BA01EED0}"/>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95%</a:t>
                  </a:r>
                </a:p>
              </p:txBody>
            </p:sp>
          </p:grpSp>
        </p:grpSp>
        <p:grpSp>
          <p:nvGrpSpPr>
            <p:cNvPr id="106" name="Group 105">
              <a:extLst>
                <a:ext uri="{FF2B5EF4-FFF2-40B4-BE49-F238E27FC236}">
                  <a16:creationId xmlns:a16="http://schemas.microsoft.com/office/drawing/2014/main" id="{61DA38D4-5455-DE6D-7E36-870B7F906630}"/>
                </a:ext>
              </a:extLst>
            </p:cNvPr>
            <p:cNvGrpSpPr/>
            <p:nvPr/>
          </p:nvGrpSpPr>
          <p:grpSpPr>
            <a:xfrm>
              <a:off x="9248167" y="2083381"/>
              <a:ext cx="2110740" cy="751130"/>
              <a:chOff x="669835" y="2163837"/>
              <a:chExt cx="2110740" cy="751130"/>
            </a:xfrm>
          </p:grpSpPr>
          <p:pic>
            <p:nvPicPr>
              <p:cNvPr id="107" name="Graphic 106" descr="Race Car with solid fill">
                <a:extLst>
                  <a:ext uri="{FF2B5EF4-FFF2-40B4-BE49-F238E27FC236}">
                    <a16:creationId xmlns:a16="http://schemas.microsoft.com/office/drawing/2014/main" id="{5DE42B02-AA9A-6BE4-7EDF-2ACBB82ADF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835" y="2182228"/>
                <a:ext cx="689066" cy="689066"/>
              </a:xfrm>
              <a:prstGeom prst="rect">
                <a:avLst/>
              </a:prstGeom>
            </p:spPr>
          </p:pic>
          <p:grpSp>
            <p:nvGrpSpPr>
              <p:cNvPr id="108" name="Group 107">
                <a:extLst>
                  <a:ext uri="{FF2B5EF4-FFF2-40B4-BE49-F238E27FC236}">
                    <a16:creationId xmlns:a16="http://schemas.microsoft.com/office/drawing/2014/main" id="{43D63FE6-F90F-B373-2661-731C8208E426}"/>
                  </a:ext>
                </a:extLst>
              </p:cNvPr>
              <p:cNvGrpSpPr/>
              <p:nvPr/>
            </p:nvGrpSpPr>
            <p:grpSpPr>
              <a:xfrm>
                <a:off x="1221120" y="2163837"/>
                <a:ext cx="1559455" cy="751130"/>
                <a:chOff x="1276023" y="1569777"/>
                <a:chExt cx="1559455" cy="751130"/>
              </a:xfrm>
            </p:grpSpPr>
            <p:sp>
              <p:nvSpPr>
                <p:cNvPr id="109" name="Rectangle 9">
                  <a:extLst>
                    <a:ext uri="{FF2B5EF4-FFF2-40B4-BE49-F238E27FC236}">
                      <a16:creationId xmlns:a16="http://schemas.microsoft.com/office/drawing/2014/main" id="{6B2DAD4B-85F8-ED8C-B4E4-E9A128C96AD4}"/>
                    </a:ext>
                  </a:extLst>
                </p:cNvPr>
                <p:cNvSpPr>
                  <a:spLocks noChangeArrowheads="1"/>
                </p:cNvSpPr>
                <p:nvPr/>
              </p:nvSpPr>
              <p:spPr bwMode="auto">
                <a:xfrm>
                  <a:off x="1276023" y="1920797"/>
                  <a:ext cx="1557065" cy="400110"/>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Macro Average F1-Score</a:t>
                  </a:r>
                </a:p>
              </p:txBody>
            </p:sp>
            <p:sp>
              <p:nvSpPr>
                <p:cNvPr id="110" name="Rectangle 9">
                  <a:extLst>
                    <a:ext uri="{FF2B5EF4-FFF2-40B4-BE49-F238E27FC236}">
                      <a16:creationId xmlns:a16="http://schemas.microsoft.com/office/drawing/2014/main" id="{CC80AED6-3982-96DE-91AC-D53384248C65}"/>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95%</a:t>
                  </a:r>
                </a:p>
              </p:txBody>
            </p:sp>
          </p:grpSp>
        </p:grpSp>
      </p:grpSp>
      <p:sp>
        <p:nvSpPr>
          <p:cNvPr id="115" name="Rectangle 114">
            <a:extLst>
              <a:ext uri="{FF2B5EF4-FFF2-40B4-BE49-F238E27FC236}">
                <a16:creationId xmlns:a16="http://schemas.microsoft.com/office/drawing/2014/main" id="{092EB0CA-4086-C71D-E42C-DB1F358826AF}"/>
              </a:ext>
            </a:extLst>
          </p:cNvPr>
          <p:cNvSpPr/>
          <p:nvPr/>
        </p:nvSpPr>
        <p:spPr>
          <a:xfrm>
            <a:off x="413809" y="5096343"/>
            <a:ext cx="11424000" cy="746469"/>
          </a:xfrm>
          <a:prstGeom prst="rect">
            <a:avLst/>
          </a:prstGeom>
          <a:solidFill>
            <a:srgbClr val="0054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6" name="Graphic 115" descr="Right pointing backhand index with solid fill">
            <a:extLst>
              <a:ext uri="{FF2B5EF4-FFF2-40B4-BE49-F238E27FC236}">
                <a16:creationId xmlns:a16="http://schemas.microsoft.com/office/drawing/2014/main" id="{5677D0F7-0FE4-73C1-2222-F3B46832E3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8970" y="5098735"/>
            <a:ext cx="744077" cy="744077"/>
          </a:xfrm>
          <a:prstGeom prst="rect">
            <a:avLst/>
          </a:prstGeom>
        </p:spPr>
      </p:pic>
      <p:sp>
        <p:nvSpPr>
          <p:cNvPr id="117" name="TextBox 116">
            <a:extLst>
              <a:ext uri="{FF2B5EF4-FFF2-40B4-BE49-F238E27FC236}">
                <a16:creationId xmlns:a16="http://schemas.microsoft.com/office/drawing/2014/main" id="{56759BA6-19BA-7B1B-A78D-D5E644EC790A}"/>
              </a:ext>
            </a:extLst>
          </p:cNvPr>
          <p:cNvSpPr txBox="1"/>
          <p:nvPr/>
        </p:nvSpPr>
        <p:spPr>
          <a:xfrm>
            <a:off x="1273737" y="5146411"/>
            <a:ext cx="10256505" cy="646331"/>
          </a:xfrm>
          <a:prstGeom prst="rect">
            <a:avLst/>
          </a:prstGeom>
          <a:noFill/>
        </p:spPr>
        <p:txBody>
          <a:bodyPr wrap="square" rtlCol="0">
            <a:spAutoFit/>
          </a:bodyPr>
          <a:lstStyle/>
          <a:p>
            <a:r>
              <a:rPr lang="en-US" dirty="0">
                <a:solidFill>
                  <a:schemeClr val="bg1"/>
                </a:solidFill>
              </a:rPr>
              <a:t>Macro average F1-score balances precision and recall, providing a more comprehensive evaluation of model performance than accuracy alone</a:t>
            </a:r>
          </a:p>
        </p:txBody>
      </p:sp>
      <p:sp>
        <p:nvSpPr>
          <p:cNvPr id="140" name="Pfeil: Fünfeck 30">
            <a:extLst>
              <a:ext uri="{FF2B5EF4-FFF2-40B4-BE49-F238E27FC236}">
                <a16:creationId xmlns:a16="http://schemas.microsoft.com/office/drawing/2014/main" id="{AC966B04-9357-9FA4-1D02-EC0F06FD2D19}"/>
              </a:ext>
            </a:extLst>
          </p:cNvPr>
          <p:cNvSpPr>
            <a:spLocks/>
          </p:cNvSpPr>
          <p:nvPr/>
        </p:nvSpPr>
        <p:spPr bwMode="gray">
          <a:xfrm>
            <a:off x="0" y="0"/>
            <a:ext cx="331924" cy="298064"/>
          </a:xfrm>
          <a:prstGeom prst="homePlate">
            <a:avLst>
              <a:gd name="adj" fmla="val 27927"/>
            </a:avLst>
          </a:prstGeom>
          <a:solidFill>
            <a:srgbClr val="235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00" dirty="0"/>
          </a:p>
        </p:txBody>
      </p:sp>
      <p:sp>
        <p:nvSpPr>
          <p:cNvPr id="141" name="Google Shape;7762;p147">
            <a:extLst>
              <a:ext uri="{FF2B5EF4-FFF2-40B4-BE49-F238E27FC236}">
                <a16:creationId xmlns:a16="http://schemas.microsoft.com/office/drawing/2014/main" id="{1DF8569E-229C-4A61-ACFA-BF3B00F4DF2E}"/>
              </a:ext>
            </a:extLst>
          </p:cNvPr>
          <p:cNvSpPr txBox="1">
            <a:spLocks noChangeArrowheads="1"/>
          </p:cNvSpPr>
          <p:nvPr/>
        </p:nvSpPr>
        <p:spPr bwMode="gray">
          <a:xfrm>
            <a:off x="5132" y="36934"/>
            <a:ext cx="243734" cy="22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1400" dirty="0">
                <a:solidFill>
                  <a:schemeClr val="bg1"/>
                </a:solidFill>
                <a:latin typeface="+mj-lt"/>
                <a:cs typeface="Open Sans Semibold" panose="020B0706030804020204" pitchFamily="34" charset="0"/>
                <a:sym typeface="Open Sans Semibold" panose="020B0706030804020204" pitchFamily="34" charset="0"/>
              </a:rPr>
              <a:t>3</a:t>
            </a:r>
            <a:endParaRPr lang="de-DE" altLang="en-US" sz="500" dirty="0">
              <a:solidFill>
                <a:schemeClr val="bg1"/>
              </a:solidFill>
              <a:latin typeface="+mj-lt"/>
              <a:cs typeface="Open Sans Semibold" panose="020B0706030804020204" pitchFamily="34" charset="0"/>
              <a:sym typeface="Arial" panose="020B0604020202020204" pitchFamily="34" charset="0"/>
            </a:endParaRPr>
          </a:p>
        </p:txBody>
      </p:sp>
      <p:pic>
        <p:nvPicPr>
          <p:cNvPr id="26" name="Picture 25" descr="A screenshot of a color chart&#10;&#10;Description automatically generated">
            <a:extLst>
              <a:ext uri="{FF2B5EF4-FFF2-40B4-BE49-F238E27FC236}">
                <a16:creationId xmlns:a16="http://schemas.microsoft.com/office/drawing/2014/main" id="{4BCA1458-E15F-0F01-4FD1-EF3BEB845C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78378" y="2921979"/>
            <a:ext cx="2491561" cy="1954743"/>
          </a:xfrm>
          <a:prstGeom prst="rect">
            <a:avLst/>
          </a:prstGeom>
        </p:spPr>
      </p:pic>
      <p:pic>
        <p:nvPicPr>
          <p:cNvPr id="30" name="Picture 29" descr="A screenshot of a color chart&#10;&#10;Description automatically generated">
            <a:extLst>
              <a:ext uri="{FF2B5EF4-FFF2-40B4-BE49-F238E27FC236}">
                <a16:creationId xmlns:a16="http://schemas.microsoft.com/office/drawing/2014/main" id="{40C3E721-A18F-7A94-E9BD-413D60D530A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5273" y="2921979"/>
            <a:ext cx="2491561" cy="1954743"/>
          </a:xfrm>
          <a:prstGeom prst="rect">
            <a:avLst/>
          </a:prstGeom>
        </p:spPr>
      </p:pic>
      <p:pic>
        <p:nvPicPr>
          <p:cNvPr id="33" name="Picture 32" descr="A screenshot of a color chart&#10;&#10;Description automatically generated">
            <a:extLst>
              <a:ext uri="{FF2B5EF4-FFF2-40B4-BE49-F238E27FC236}">
                <a16:creationId xmlns:a16="http://schemas.microsoft.com/office/drawing/2014/main" id="{811B52A3-FF35-8977-1CEB-9A467F6E033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08391" y="2921979"/>
            <a:ext cx="2491561" cy="1954743"/>
          </a:xfrm>
          <a:prstGeom prst="rect">
            <a:avLst/>
          </a:prstGeom>
        </p:spPr>
      </p:pic>
      <p:pic>
        <p:nvPicPr>
          <p:cNvPr id="36" name="Picture 35" descr="A screenshot of a color chart&#10;&#10;Description automatically generated">
            <a:extLst>
              <a:ext uri="{FF2B5EF4-FFF2-40B4-BE49-F238E27FC236}">
                <a16:creationId xmlns:a16="http://schemas.microsoft.com/office/drawing/2014/main" id="{E206301F-6A22-7838-9784-913366DCB30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249775" y="2921979"/>
            <a:ext cx="2491561" cy="1954743"/>
          </a:xfrm>
          <a:prstGeom prst="rect">
            <a:avLst/>
          </a:prstGeom>
        </p:spPr>
      </p:pic>
      <p:sp>
        <p:nvSpPr>
          <p:cNvPr id="146" name="Rectangle 145">
            <a:extLst>
              <a:ext uri="{FF2B5EF4-FFF2-40B4-BE49-F238E27FC236}">
                <a16:creationId xmlns:a16="http://schemas.microsoft.com/office/drawing/2014/main" id="{6D3D7752-E767-A4E2-84FA-3DD54A102CA0}"/>
              </a:ext>
            </a:extLst>
          </p:cNvPr>
          <p:cNvSpPr/>
          <p:nvPr/>
        </p:nvSpPr>
        <p:spPr>
          <a:xfrm>
            <a:off x="10438404" y="816019"/>
            <a:ext cx="1369595" cy="2103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Benchmark</a:t>
            </a:r>
            <a:endParaRPr lang="en-US" sz="1400" dirty="0">
              <a:solidFill>
                <a:schemeClr val="tx1"/>
              </a:solidFill>
            </a:endParaRPr>
          </a:p>
        </p:txBody>
      </p:sp>
    </p:spTree>
    <p:extLst>
      <p:ext uri="{BB962C8B-B14F-4D97-AF65-F5344CB8AC3E}">
        <p14:creationId xmlns:p14="http://schemas.microsoft.com/office/powerpoint/2010/main" val="2983994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D71D07E-D8C5-FDD4-3104-31EBA7E05B72}"/>
              </a:ext>
            </a:extLst>
          </p:cNvPr>
          <p:cNvGraphicFramePr>
            <a:graphicFrameLocks noChangeAspect="1"/>
          </p:cNvGraphicFramePr>
          <p:nvPr>
            <p:custDataLst>
              <p:tags r:id="rId1"/>
            </p:custDataLst>
            <p:extLst>
              <p:ext uri="{D42A27DB-BD31-4B8C-83A1-F6EECF244321}">
                <p14:modId xmlns:p14="http://schemas.microsoft.com/office/powerpoint/2010/main" val="33505517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6" name="think-cell data - do not delete" hidden="1">
                        <a:extLst>
                          <a:ext uri="{FF2B5EF4-FFF2-40B4-BE49-F238E27FC236}">
                            <a16:creationId xmlns:a16="http://schemas.microsoft.com/office/drawing/2014/main" id="{3D71D07E-D8C5-FDD4-3104-31EBA7E05B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393D4D-3A30-0C91-1BA6-3DB9ABCF6EAB}"/>
              </a:ext>
            </a:extLst>
          </p:cNvPr>
          <p:cNvSpPr>
            <a:spLocks noGrp="1"/>
          </p:cNvSpPr>
          <p:nvPr>
            <p:ph type="title"/>
          </p:nvPr>
        </p:nvSpPr>
        <p:spPr/>
        <p:txBody>
          <a:bodyPr vert="horz"/>
          <a:lstStyle/>
          <a:p>
            <a:r>
              <a:rPr lang="en-US" dirty="0"/>
              <a:t>All algorithms can predict negative stock movement with statistically significance – OLS reveals SVM and </a:t>
            </a:r>
            <a:r>
              <a:rPr lang="en-US" dirty="0" err="1"/>
              <a:t>FinBERT</a:t>
            </a:r>
            <a:r>
              <a:rPr lang="en-US" dirty="0"/>
              <a:t> perform best, accurately classifying many articles as non-negative</a:t>
            </a:r>
          </a:p>
        </p:txBody>
      </p:sp>
      <p:sp>
        <p:nvSpPr>
          <p:cNvPr id="3" name="Footer Placeholder 2">
            <a:extLst>
              <a:ext uri="{FF2B5EF4-FFF2-40B4-BE49-F238E27FC236}">
                <a16:creationId xmlns:a16="http://schemas.microsoft.com/office/drawing/2014/main" id="{BADD39CF-AE0A-C248-F59B-1B913A4FC6C6}"/>
              </a:ext>
            </a:extLst>
          </p:cNvPr>
          <p:cNvSpPr>
            <a:spLocks noGrp="1"/>
          </p:cNvSpPr>
          <p:nvPr>
            <p:ph type="ftr" sz="quarter" idx="11"/>
          </p:nvPr>
        </p:nvSpPr>
        <p:spPr/>
        <p:txBody>
          <a:bodyPr/>
          <a:lstStyle/>
          <a:p>
            <a:pPr>
              <a:defRPr/>
            </a:pPr>
            <a:r>
              <a:rPr lang="de-DE" dirty="0"/>
              <a:t>10 von 14</a:t>
            </a:r>
          </a:p>
        </p:txBody>
      </p:sp>
      <p:sp>
        <p:nvSpPr>
          <p:cNvPr id="73" name="Rectangle: Rounded Corners 72">
            <a:extLst>
              <a:ext uri="{FF2B5EF4-FFF2-40B4-BE49-F238E27FC236}">
                <a16:creationId xmlns:a16="http://schemas.microsoft.com/office/drawing/2014/main" id="{1844B3A1-DE56-FE6A-3733-E499471736BA}"/>
              </a:ext>
            </a:extLst>
          </p:cNvPr>
          <p:cNvSpPr/>
          <p:nvPr/>
        </p:nvSpPr>
        <p:spPr>
          <a:xfrm>
            <a:off x="6184442" y="2180426"/>
            <a:ext cx="5624442" cy="1754240"/>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761B2A6-F982-5EF9-E406-6D7B5A96BD7D}"/>
              </a:ext>
            </a:extLst>
          </p:cNvPr>
          <p:cNvSpPr/>
          <p:nvPr/>
        </p:nvSpPr>
        <p:spPr>
          <a:xfrm>
            <a:off x="6483009" y="2067950"/>
            <a:ext cx="739058" cy="289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SVM</a:t>
            </a:r>
          </a:p>
        </p:txBody>
      </p:sp>
      <p:sp>
        <p:nvSpPr>
          <p:cNvPr id="75" name="Rectangle: Rounded Corners 74">
            <a:extLst>
              <a:ext uri="{FF2B5EF4-FFF2-40B4-BE49-F238E27FC236}">
                <a16:creationId xmlns:a16="http://schemas.microsoft.com/office/drawing/2014/main" id="{900567E6-E0C1-7BCD-0101-C4DB1B500CAE}"/>
              </a:ext>
            </a:extLst>
          </p:cNvPr>
          <p:cNvSpPr/>
          <p:nvPr/>
        </p:nvSpPr>
        <p:spPr>
          <a:xfrm>
            <a:off x="383115" y="4115603"/>
            <a:ext cx="5624442" cy="1754239"/>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28CC57B-857C-3422-634B-C40A32E0DDDF}"/>
              </a:ext>
            </a:extLst>
          </p:cNvPr>
          <p:cNvSpPr/>
          <p:nvPr/>
        </p:nvSpPr>
        <p:spPr>
          <a:xfrm>
            <a:off x="676568" y="3981626"/>
            <a:ext cx="704945" cy="289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MLP</a:t>
            </a:r>
          </a:p>
        </p:txBody>
      </p:sp>
      <p:sp>
        <p:nvSpPr>
          <p:cNvPr id="74" name="Rectangle: Rounded Corners 73">
            <a:extLst>
              <a:ext uri="{FF2B5EF4-FFF2-40B4-BE49-F238E27FC236}">
                <a16:creationId xmlns:a16="http://schemas.microsoft.com/office/drawing/2014/main" id="{C1F02E3B-CE14-E77B-8AC2-FE12BD9CABC9}"/>
              </a:ext>
            </a:extLst>
          </p:cNvPr>
          <p:cNvSpPr/>
          <p:nvPr/>
        </p:nvSpPr>
        <p:spPr>
          <a:xfrm>
            <a:off x="6184442" y="4115603"/>
            <a:ext cx="5624442" cy="1754239"/>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68801AA-999E-106C-B63A-A54531CA389A}"/>
              </a:ext>
            </a:extLst>
          </p:cNvPr>
          <p:cNvSpPr/>
          <p:nvPr/>
        </p:nvSpPr>
        <p:spPr>
          <a:xfrm>
            <a:off x="6483007" y="3981626"/>
            <a:ext cx="1179919" cy="289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err="1">
                <a:solidFill>
                  <a:schemeClr val="tx2"/>
                </a:solidFill>
              </a:rPr>
              <a:t>FinBERT</a:t>
            </a:r>
            <a:endParaRPr lang="en-US" b="1" dirty="0">
              <a:solidFill>
                <a:schemeClr val="tx2"/>
              </a:solidFill>
            </a:endParaRPr>
          </a:p>
        </p:txBody>
      </p:sp>
      <p:sp>
        <p:nvSpPr>
          <p:cNvPr id="72" name="Rectangle: Rounded Corners 71">
            <a:extLst>
              <a:ext uri="{FF2B5EF4-FFF2-40B4-BE49-F238E27FC236}">
                <a16:creationId xmlns:a16="http://schemas.microsoft.com/office/drawing/2014/main" id="{A988A0BA-940F-7354-3B0A-6A77318956B7}"/>
              </a:ext>
            </a:extLst>
          </p:cNvPr>
          <p:cNvSpPr/>
          <p:nvPr/>
        </p:nvSpPr>
        <p:spPr>
          <a:xfrm>
            <a:off x="383118" y="2180426"/>
            <a:ext cx="5624442" cy="1754240"/>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56E8E50-AD5F-E67A-38F4-5C4D21DA8D5C}"/>
              </a:ext>
            </a:extLst>
          </p:cNvPr>
          <p:cNvSpPr/>
          <p:nvPr/>
        </p:nvSpPr>
        <p:spPr>
          <a:xfrm>
            <a:off x="676568" y="2067950"/>
            <a:ext cx="813654" cy="2893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Vader</a:t>
            </a:r>
          </a:p>
        </p:txBody>
      </p:sp>
      <p:sp>
        <p:nvSpPr>
          <p:cNvPr id="104" name="Rectangle 9">
            <a:extLst>
              <a:ext uri="{FF2B5EF4-FFF2-40B4-BE49-F238E27FC236}">
                <a16:creationId xmlns:a16="http://schemas.microsoft.com/office/drawing/2014/main" id="{D5C52823-641C-CF4B-000B-EC36715BACCB}"/>
              </a:ext>
            </a:extLst>
          </p:cNvPr>
          <p:cNvSpPr>
            <a:spLocks noChangeArrowheads="1"/>
          </p:cNvSpPr>
          <p:nvPr/>
        </p:nvSpPr>
        <p:spPr bwMode="auto">
          <a:xfrm>
            <a:off x="386782" y="2344978"/>
            <a:ext cx="2646566" cy="1569660"/>
          </a:xfrm>
          <a:prstGeom prst="rect">
            <a:avLst/>
          </a:prstGeom>
          <a:noFill/>
        </p:spPr>
        <p:txBody>
          <a:bodyPr wrap="square" rtlCol="0">
            <a:spAutoFit/>
          </a:bodyPr>
          <a:lstStyle/>
          <a:p>
            <a:pPr marL="171450" indent="-171450">
              <a:buFont typeface="Arial" panose="020B0604020202020204" pitchFamily="34" charset="0"/>
              <a:buChar char="•"/>
            </a:pPr>
            <a:r>
              <a:rPr lang="en-US" altLang="en-US" sz="1200" dirty="0">
                <a:latin typeface="+mj-lt"/>
                <a:ea typeface="Open Sans" panose="020B0606030504020204" pitchFamily="34" charset="0"/>
                <a:cs typeface="Open Sans" panose="020B0606030504020204" pitchFamily="34" charset="0"/>
              </a:rPr>
              <a:t>VADER </a:t>
            </a:r>
            <a:r>
              <a:rPr lang="en-US" altLang="en-US" sz="1200" b="1" dirty="0">
                <a:latin typeface="+mj-lt"/>
                <a:ea typeface="Open Sans" panose="020B0606030504020204" pitchFamily="34" charset="0"/>
                <a:cs typeface="Open Sans" panose="020B0606030504020204" pitchFamily="34" charset="0"/>
              </a:rPr>
              <a:t>often misclassifies </a:t>
            </a:r>
            <a:r>
              <a:rPr lang="en-US" altLang="en-US" sz="1200" dirty="0">
                <a:latin typeface="+mj-lt"/>
                <a:ea typeface="Open Sans" panose="020B0606030504020204" pitchFamily="34" charset="0"/>
                <a:cs typeface="Open Sans" panose="020B0606030504020204" pitchFamily="34" charset="0"/>
              </a:rPr>
              <a:t>news as neutral due to its rule-based approach – </a:t>
            </a:r>
            <a:r>
              <a:rPr lang="en-US" altLang="en-US" sz="1200" b="1" dirty="0">
                <a:latin typeface="+mj-lt"/>
                <a:ea typeface="Open Sans" panose="020B0606030504020204" pitchFamily="34" charset="0"/>
                <a:cs typeface="Open Sans" panose="020B0606030504020204" pitchFamily="34" charset="0"/>
              </a:rPr>
              <a:t>missing subtle sentiment cues</a:t>
            </a:r>
          </a:p>
          <a:p>
            <a:pPr marL="171450" indent="-171450">
              <a:buFont typeface="Arial" panose="020B0604020202020204" pitchFamily="34" charset="0"/>
              <a:buChar char="•"/>
            </a:pPr>
            <a:r>
              <a:rPr lang="en-US" altLang="en-US" sz="1200" dirty="0">
                <a:latin typeface="+mj-lt"/>
                <a:ea typeface="Open Sans" panose="020B0606030504020204" pitchFamily="34" charset="0"/>
                <a:cs typeface="Open Sans" panose="020B0606030504020204" pitchFamily="34" charset="0"/>
              </a:rPr>
              <a:t>Effectively identifies negative sentiment linked to stock drops but struggles with detecting positive sentiment</a:t>
            </a:r>
          </a:p>
        </p:txBody>
      </p:sp>
      <mc:AlternateContent xmlns:mc="http://schemas.openxmlformats.org/markup-compatibility/2006" xmlns:a14="http://schemas.microsoft.com/office/drawing/2010/main">
        <mc:Choice Requires="a14">
          <p:sp>
            <p:nvSpPr>
              <p:cNvPr id="116" name="Rechteck 15">
                <a:extLst>
                  <a:ext uri="{FF2B5EF4-FFF2-40B4-BE49-F238E27FC236}">
                    <a16:creationId xmlns:a16="http://schemas.microsoft.com/office/drawing/2014/main" id="{534B2836-7647-183B-5F8C-5FFCDCE3D119}"/>
                  </a:ext>
                </a:extLst>
              </p:cNvPr>
              <p:cNvSpPr>
                <a:spLocks/>
              </p:cNvSpPr>
              <p:nvPr/>
            </p:nvSpPr>
            <p:spPr bwMode="gray">
              <a:xfrm>
                <a:off x="728947" y="1158346"/>
                <a:ext cx="11111686" cy="900000"/>
              </a:xfrm>
              <a:prstGeom prst="rect">
                <a:avLst/>
              </a:prstGeom>
              <a:solidFill>
                <a:schemeClr val="bg2">
                  <a:lumMod val="40000"/>
                  <a:lumOff val="60000"/>
                </a:schemeClr>
              </a:solidFill>
              <a:ln w="9525">
                <a:noFill/>
                <a:round/>
                <a:headEnd type="arrow" w="med" len="med"/>
                <a:tailEnd type="none" w="med" len="med"/>
              </a:ln>
              <a:effectLst/>
              <a:extLst>
                <a:ext uri="{909E8E84-426E-40dd-AFC4-6F175D3DCCD1}">
                  <a14:hiddenFill xmlns="">
                    <a:noFill/>
                  </a14:hiddenFill>
                </a:ext>
                <a:ext uri="{AF507438-7753-43e0-B8FC-AC1667EBCBE1}">
                  <a14:hiddenEffects xmlns="">
                    <a:effectLst>
                      <a:outerShdw dist="35921" dir="2700000" algn="ctr" rotWithShape="0">
                        <a:schemeClr val="bg2"/>
                      </a:outerShdw>
                    </a:effectLst>
                  </a14:hiddenEffects>
                </a:ext>
              </a:extLst>
            </p:spPr>
            <p:txBody>
              <a:bodyPr lIns="540000" tIns="72000" rIns="72000" bIns="72000" rtlCol="0" anchor="ct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r>
                        <m:rPr>
                          <m:nor/>
                        </m:rPr>
                        <a:rPr lang="en-US" sz="1600" b="0" i="0" smtClean="0">
                          <a:latin typeface="Cambria Math" panose="02040503050406030204" pitchFamily="18" charset="0"/>
                        </a:rPr>
                        <m:t>Sentiment</m:t>
                      </m:r>
                      <m:r>
                        <m:rPr>
                          <m:nor/>
                        </m:rPr>
                        <a:rPr lang="en-US" sz="1600" b="0" i="0" smtClean="0">
                          <a:latin typeface="Cambria Math" panose="02040503050406030204" pitchFamily="18" charset="0"/>
                        </a:rPr>
                        <m:t>_</m:t>
                      </m:r>
                      <m:r>
                        <m:rPr>
                          <m:nor/>
                        </m:rPr>
                        <a:rPr lang="en-US" sz="1600" b="0" i="0" smtClean="0">
                          <a:latin typeface="Cambria Math" panose="02040503050406030204" pitchFamily="18" charset="0"/>
                        </a:rPr>
                        <m:t>Neg</m:t>
                      </m:r>
                      <m:r>
                        <m:rPr>
                          <m:nor/>
                        </m:rPr>
                        <a:rPr lang="en-US" sz="1600" b="0" i="0" smtClean="0">
                          <a:latin typeface="Cambria Math" panose="02040503050406030204" pitchFamily="18" charset="0"/>
                        </a:rPr>
                        <m:t> </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r>
                        <m:rPr>
                          <m:nor/>
                        </m:rPr>
                        <a:rPr lang="en-US" sz="1600" b="0" i="0" smtClean="0">
                          <a:latin typeface="Cambria Math" panose="02040503050406030204" pitchFamily="18" charset="0"/>
                        </a:rPr>
                        <m:t>Sentiment</m:t>
                      </m:r>
                      <m:r>
                        <m:rPr>
                          <m:nor/>
                        </m:rPr>
                        <a:rPr lang="en-US" sz="1600" b="0" i="0" smtClean="0">
                          <a:latin typeface="Cambria Math" panose="02040503050406030204" pitchFamily="18" charset="0"/>
                        </a:rPr>
                        <m:t>_</m:t>
                      </m:r>
                      <m:r>
                        <m:rPr>
                          <m:nor/>
                        </m:rPr>
                        <a:rPr lang="en-US" sz="1600" b="0" i="0" smtClean="0">
                          <a:latin typeface="Cambria Math" panose="02040503050406030204" pitchFamily="18" charset="0"/>
                        </a:rPr>
                        <m:t>Pos</m:t>
                      </m:r>
                      <m:r>
                        <m:rPr>
                          <m:nor/>
                        </m:rPr>
                        <a:rPr lang="en-US" sz="1600" b="0" i="0" smtClean="0">
                          <a:latin typeface="Cambria Math" panose="02040503050406030204" pitchFamily="18" charset="0"/>
                        </a:rPr>
                        <m:t> </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𝜖</m:t>
                      </m:r>
                    </m:oMath>
                  </m:oMathPara>
                </a14:m>
                <a:endParaRPr lang="de-DE" sz="1100" dirty="0">
                  <a:latin typeface="Cambria" panose="02040503050406030204" pitchFamily="18" charset="0"/>
                  <a:ea typeface="Cambria" panose="02040503050406030204" pitchFamily="18" charset="0"/>
                </a:endParaRPr>
              </a:p>
            </p:txBody>
          </p:sp>
        </mc:Choice>
        <mc:Fallback xmlns="">
          <p:sp>
            <p:nvSpPr>
              <p:cNvPr id="116" name="Rechteck 15">
                <a:extLst>
                  <a:ext uri="{FF2B5EF4-FFF2-40B4-BE49-F238E27FC236}">
                    <a16:creationId xmlns:a16="http://schemas.microsoft.com/office/drawing/2014/main" id="{534B2836-7647-183B-5F8C-5FFCDCE3D119}"/>
                  </a:ext>
                </a:extLst>
              </p:cNvPr>
              <p:cNvSpPr>
                <a:spLocks noRot="1" noChangeAspect="1" noMove="1" noResize="1" noEditPoints="1" noAdjustHandles="1" noChangeArrowheads="1" noChangeShapeType="1" noTextEdit="1"/>
              </p:cNvSpPr>
              <p:nvPr/>
            </p:nvSpPr>
            <p:spPr bwMode="gray">
              <a:xfrm>
                <a:off x="728947" y="1158346"/>
                <a:ext cx="11111686" cy="900000"/>
              </a:xfrm>
              <a:prstGeom prst="rect">
                <a:avLst/>
              </a:prstGeom>
              <a:blipFill>
                <a:blip r:embed="rId6"/>
                <a:stretch>
                  <a:fillRect/>
                </a:stretch>
              </a:blip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17" name="Gleichschenkliges Dreieck 19">
            <a:extLst>
              <a:ext uri="{FF2B5EF4-FFF2-40B4-BE49-F238E27FC236}">
                <a16:creationId xmlns:a16="http://schemas.microsoft.com/office/drawing/2014/main" id="{4123C5A4-E75D-9670-3333-C6401A976846}"/>
              </a:ext>
            </a:extLst>
          </p:cNvPr>
          <p:cNvSpPr>
            <a:spLocks/>
          </p:cNvSpPr>
          <p:nvPr/>
        </p:nvSpPr>
        <p:spPr bwMode="gray">
          <a:xfrm rot="5400000">
            <a:off x="278945" y="1262516"/>
            <a:ext cx="900000" cy="691661"/>
          </a:xfrm>
          <a:prstGeom prst="triangle">
            <a:avLst/>
          </a:prstGeom>
          <a:solidFill>
            <a:srgbClr val="00549F"/>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endParaRPr lang="de-DE" dirty="0">
              <a:solidFill>
                <a:schemeClr val="bg1"/>
              </a:solidFill>
              <a:latin typeface="+mj-lt"/>
            </a:endParaRPr>
          </a:p>
        </p:txBody>
      </p:sp>
      <p:grpSp>
        <p:nvGrpSpPr>
          <p:cNvPr id="156" name="Group 155">
            <a:extLst>
              <a:ext uri="{FF2B5EF4-FFF2-40B4-BE49-F238E27FC236}">
                <a16:creationId xmlns:a16="http://schemas.microsoft.com/office/drawing/2014/main" id="{5F04B0EA-9BB3-6013-60BA-EFEA9DCB1830}"/>
              </a:ext>
            </a:extLst>
          </p:cNvPr>
          <p:cNvGrpSpPr/>
          <p:nvPr/>
        </p:nvGrpSpPr>
        <p:grpSpPr>
          <a:xfrm>
            <a:off x="3045724" y="2505653"/>
            <a:ext cx="3138718" cy="1203522"/>
            <a:chOff x="3045724" y="2505653"/>
            <a:chExt cx="3138718" cy="1203522"/>
          </a:xfrm>
        </p:grpSpPr>
        <p:cxnSp>
          <p:nvCxnSpPr>
            <p:cNvPr id="123" name="Straight Connector 122">
              <a:extLst>
                <a:ext uri="{FF2B5EF4-FFF2-40B4-BE49-F238E27FC236}">
                  <a16:creationId xmlns:a16="http://schemas.microsoft.com/office/drawing/2014/main" id="{1C2620F0-8516-7AC7-7A15-370DB47F8D40}"/>
                </a:ext>
              </a:extLst>
            </p:cNvPr>
            <p:cNvCxnSpPr>
              <a:cxnSpLocks/>
            </p:cNvCxnSpPr>
            <p:nvPr/>
          </p:nvCxnSpPr>
          <p:spPr>
            <a:xfrm>
              <a:off x="3045724" y="2505653"/>
              <a:ext cx="2757487"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BCD849D4-205C-8327-8F38-4A3F49B881FC}"/>
                </a:ext>
              </a:extLst>
            </p:cNvPr>
            <p:cNvCxnSpPr>
              <a:cxnSpLocks/>
            </p:cNvCxnSpPr>
            <p:nvPr/>
          </p:nvCxnSpPr>
          <p:spPr>
            <a:xfrm>
              <a:off x="3045724" y="2837637"/>
              <a:ext cx="2757487" cy="0"/>
            </a:xfrm>
            <a:prstGeom prst="line">
              <a:avLst/>
            </a:prstGeom>
            <a:ln w="6350"/>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0D1B3ED-1AE2-3FBA-3E16-D14B574B17A8}"/>
                </a:ext>
              </a:extLst>
            </p:cNvPr>
            <p:cNvCxnSpPr>
              <a:cxnSpLocks/>
            </p:cNvCxnSpPr>
            <p:nvPr/>
          </p:nvCxnSpPr>
          <p:spPr>
            <a:xfrm>
              <a:off x="3045724" y="3709175"/>
              <a:ext cx="2757487" cy="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Rectangle 9">
                  <a:extLst>
                    <a:ext uri="{FF2B5EF4-FFF2-40B4-BE49-F238E27FC236}">
                      <a16:creationId xmlns:a16="http://schemas.microsoft.com/office/drawing/2014/main" id="{ECE0C737-D0D0-803A-B1FD-1406AB3BEADE}"/>
                    </a:ext>
                  </a:extLst>
                </p:cNvPr>
                <p:cNvSpPr>
                  <a:spLocks noChangeArrowheads="1"/>
                </p:cNvSpPr>
                <p:nvPr/>
              </p:nvSpPr>
              <p:spPr bwMode="auto">
                <a:xfrm>
                  <a:off x="4422669" y="2538726"/>
                  <a:ext cx="72334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oMath>
                    </m:oMathPara>
                  </a14:m>
                  <a:endParaRPr lang="de-DE" sz="1000" b="1" dirty="0">
                    <a:latin typeface="Cambria" panose="02040503050406030204" pitchFamily="18" charset="0"/>
                    <a:ea typeface="Cambria" panose="02040503050406030204" pitchFamily="18" charset="0"/>
                  </a:endParaRPr>
                </a:p>
              </p:txBody>
            </p:sp>
          </mc:Choice>
          <mc:Fallback xmlns="">
            <p:sp>
              <p:nvSpPr>
                <p:cNvPr id="128" name="Rectangle 9">
                  <a:extLst>
                    <a:ext uri="{FF2B5EF4-FFF2-40B4-BE49-F238E27FC236}">
                      <a16:creationId xmlns:a16="http://schemas.microsoft.com/office/drawing/2014/main" id="{ECE0C737-D0D0-803A-B1FD-1406AB3BEADE}"/>
                    </a:ext>
                  </a:extLst>
                </p:cNvPr>
                <p:cNvSpPr>
                  <a:spLocks noRot="1" noChangeAspect="1" noMove="1" noResize="1" noEditPoints="1" noAdjustHandles="1" noChangeArrowheads="1" noChangeShapeType="1" noTextEdit="1"/>
                </p:cNvSpPr>
                <p:nvPr/>
              </p:nvSpPr>
              <p:spPr bwMode="auto">
                <a:xfrm>
                  <a:off x="4422669" y="2538726"/>
                  <a:ext cx="723349" cy="276999"/>
                </a:xfrm>
                <a:prstGeom prst="rect">
                  <a:avLst/>
                </a:prstGeom>
                <a:blipFill>
                  <a:blip r:embed="rId7"/>
                  <a:stretch>
                    <a:fillRect b="-6522"/>
                  </a:stretch>
                </a:blipFill>
              </p:spPr>
              <p:txBody>
                <a:bodyPr/>
                <a:lstStyle/>
                <a:p>
                  <a:r>
                    <a:rPr lang="en-US">
                      <a:noFill/>
                    </a:rPr>
                    <a:t> </a:t>
                  </a:r>
                </a:p>
              </p:txBody>
            </p:sp>
          </mc:Fallback>
        </mc:AlternateContent>
        <p:sp>
          <p:nvSpPr>
            <p:cNvPr id="129" name="Rectangle 9">
              <a:extLst>
                <a:ext uri="{FF2B5EF4-FFF2-40B4-BE49-F238E27FC236}">
                  <a16:creationId xmlns:a16="http://schemas.microsoft.com/office/drawing/2014/main" id="{D671EB88-436A-CE62-BF7E-CACF3EE0AFC9}"/>
                </a:ext>
              </a:extLst>
            </p:cNvPr>
            <p:cNvSpPr>
              <a:spLocks noChangeArrowheads="1"/>
            </p:cNvSpPr>
            <p:nvPr/>
          </p:nvSpPr>
          <p:spPr bwMode="auto">
            <a:xfrm>
              <a:off x="3083984" y="2561809"/>
              <a:ext cx="723349" cy="253916"/>
            </a:xfrm>
            <a:prstGeom prst="rect">
              <a:avLst/>
            </a:prstGeom>
            <a:noFill/>
          </p:spPr>
          <p:txBody>
            <a:bodyPr wrap="square" rtlCol="0">
              <a:spAutoFit/>
            </a:bodyPr>
            <a:lstStyle/>
            <a:p>
              <a:r>
                <a:rPr lang="de-DE" sz="1050" b="1" dirty="0">
                  <a:latin typeface="+mj-lt"/>
                  <a:ea typeface="Cambria" panose="02040503050406030204" pitchFamily="18" charset="0"/>
                </a:rPr>
                <a:t>VADER</a:t>
              </a:r>
            </a:p>
          </p:txBody>
        </p:sp>
        <p:sp>
          <p:nvSpPr>
            <p:cNvPr id="131" name="Rectangle 9">
              <a:extLst>
                <a:ext uri="{FF2B5EF4-FFF2-40B4-BE49-F238E27FC236}">
                  <a16:creationId xmlns:a16="http://schemas.microsoft.com/office/drawing/2014/main" id="{6B8E236C-BEEA-5DEA-4F8A-FDC42EFE895D}"/>
                </a:ext>
              </a:extLst>
            </p:cNvPr>
            <p:cNvSpPr>
              <a:spLocks noChangeArrowheads="1"/>
            </p:cNvSpPr>
            <p:nvPr/>
          </p:nvSpPr>
          <p:spPr bwMode="auto">
            <a:xfrm>
              <a:off x="3045724" y="2889630"/>
              <a:ext cx="723349" cy="253916"/>
            </a:xfrm>
            <a:prstGeom prst="rect">
              <a:avLst/>
            </a:prstGeom>
            <a:noFill/>
          </p:spPr>
          <p:txBody>
            <a:bodyPr wrap="square" rtlCol="0">
              <a:spAutoFit/>
            </a:bodyPr>
            <a:lstStyle/>
            <a:p>
              <a:r>
                <a:rPr lang="de-DE" sz="1050" dirty="0" err="1">
                  <a:latin typeface="+mj-lt"/>
                  <a:ea typeface="Cambria" panose="02040503050406030204" pitchFamily="18" charset="0"/>
                </a:rPr>
                <a:t>Intercept</a:t>
              </a:r>
              <a:endParaRPr lang="de-DE" sz="1050" dirty="0">
                <a:latin typeface="+mj-lt"/>
                <a:ea typeface="Cambria" panose="02040503050406030204" pitchFamily="18" charset="0"/>
              </a:endParaRPr>
            </a:p>
          </p:txBody>
        </p:sp>
        <p:sp>
          <p:nvSpPr>
            <p:cNvPr id="133" name="Rectangle 9">
              <a:extLst>
                <a:ext uri="{FF2B5EF4-FFF2-40B4-BE49-F238E27FC236}">
                  <a16:creationId xmlns:a16="http://schemas.microsoft.com/office/drawing/2014/main" id="{44677D2C-46B4-B758-EF7C-45D9303906B7}"/>
                </a:ext>
              </a:extLst>
            </p:cNvPr>
            <p:cNvSpPr>
              <a:spLocks noChangeArrowheads="1"/>
            </p:cNvSpPr>
            <p:nvPr/>
          </p:nvSpPr>
          <p:spPr bwMode="auto">
            <a:xfrm>
              <a:off x="3045724" y="3159522"/>
              <a:ext cx="1169987" cy="253916"/>
            </a:xfrm>
            <a:prstGeom prst="rect">
              <a:avLst/>
            </a:prstGeom>
            <a:noFill/>
          </p:spPr>
          <p:txBody>
            <a:bodyPr wrap="square" rtlCol="0">
              <a:spAutoFit/>
            </a:bodyPr>
            <a:lstStyle/>
            <a:p>
              <a:r>
                <a:rPr lang="de-DE" sz="1050" dirty="0" err="1">
                  <a:latin typeface="+mj-lt"/>
                  <a:ea typeface="Cambria" panose="02040503050406030204" pitchFamily="18" charset="0"/>
                </a:rPr>
                <a:t>Sentiment_Neg</a:t>
              </a:r>
              <a:endParaRPr lang="de-DE" sz="1050" dirty="0">
                <a:latin typeface="+mj-lt"/>
                <a:ea typeface="Cambria" panose="02040503050406030204" pitchFamily="18" charset="0"/>
              </a:endParaRPr>
            </a:p>
          </p:txBody>
        </p:sp>
        <p:sp>
          <p:nvSpPr>
            <p:cNvPr id="135" name="Rectangle 9">
              <a:extLst>
                <a:ext uri="{FF2B5EF4-FFF2-40B4-BE49-F238E27FC236}">
                  <a16:creationId xmlns:a16="http://schemas.microsoft.com/office/drawing/2014/main" id="{7A12CD16-A40C-C8BD-265B-8F780206CC74}"/>
                </a:ext>
              </a:extLst>
            </p:cNvPr>
            <p:cNvSpPr>
              <a:spLocks noChangeArrowheads="1"/>
            </p:cNvSpPr>
            <p:nvPr/>
          </p:nvSpPr>
          <p:spPr bwMode="auto">
            <a:xfrm>
              <a:off x="3045724" y="3426483"/>
              <a:ext cx="1103312" cy="253916"/>
            </a:xfrm>
            <a:prstGeom prst="rect">
              <a:avLst/>
            </a:prstGeom>
            <a:noFill/>
          </p:spPr>
          <p:txBody>
            <a:bodyPr wrap="square" rtlCol="0">
              <a:spAutoFit/>
            </a:bodyPr>
            <a:lstStyle/>
            <a:p>
              <a:r>
                <a:rPr lang="de-DE" sz="1050" dirty="0" err="1">
                  <a:latin typeface="+mj-lt"/>
                  <a:ea typeface="Cambria" panose="02040503050406030204" pitchFamily="18" charset="0"/>
                </a:rPr>
                <a:t>Sentiment_Pos</a:t>
              </a:r>
              <a:endParaRPr lang="de-DE" sz="1050" dirty="0">
                <a:latin typeface="+mj-lt"/>
                <a:ea typeface="Cambria" panose="02040503050406030204" pitchFamily="18" charset="0"/>
              </a:endParaRPr>
            </a:p>
          </p:txBody>
        </p:sp>
        <mc:AlternateContent xmlns:mc="http://schemas.openxmlformats.org/markup-compatibility/2006" xmlns:a14="http://schemas.microsoft.com/office/drawing/2010/main">
          <mc:Choice Requires="a14">
            <p:sp>
              <p:nvSpPr>
                <p:cNvPr id="137" name="Rectangle 9">
                  <a:extLst>
                    <a:ext uri="{FF2B5EF4-FFF2-40B4-BE49-F238E27FC236}">
                      <a16:creationId xmlns:a16="http://schemas.microsoft.com/office/drawing/2014/main" id="{E772A9D4-0847-C17E-8E0E-7873B6B62049}"/>
                    </a:ext>
                  </a:extLst>
                </p:cNvPr>
                <p:cNvSpPr>
                  <a:spLocks noChangeArrowheads="1"/>
                </p:cNvSpPr>
                <p:nvPr/>
              </p:nvSpPr>
              <p:spPr bwMode="auto">
                <a:xfrm>
                  <a:off x="4195153" y="2889630"/>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050" i="1" dirty="0" smtClean="0">
                            <a:latin typeface="Cambria Math" panose="02040503050406030204" pitchFamily="18" charset="0"/>
                            <a:ea typeface="Cambria" panose="02040503050406030204" pitchFamily="18" charset="0"/>
                          </a:rPr>
                          <m:t>−0.001</m:t>
                        </m:r>
                        <m:r>
                          <a:rPr lang="de-DE" sz="1050" i="1" dirty="0">
                            <a:latin typeface="Cambria Math" panose="02040503050406030204" pitchFamily="18" charset="0"/>
                            <a:ea typeface="Cambria" panose="02040503050406030204" pitchFamily="18" charset="0"/>
                          </a:rPr>
                          <m:t>1</m:t>
                        </m:r>
                        <m:r>
                          <a:rPr lang="en-US" sz="1050" b="0" i="1" dirty="0" smtClean="0">
                            <a:latin typeface="Cambria Math" panose="02040503050406030204" pitchFamily="18" charset="0"/>
                            <a:ea typeface="Cambria" panose="02040503050406030204" pitchFamily="18" charset="0"/>
                          </a:rPr>
                          <m:t>%</m:t>
                        </m:r>
                      </m:oMath>
                    </m:oMathPara>
                  </a14:m>
                  <a:endParaRPr lang="de-DE" sz="1050" dirty="0">
                    <a:latin typeface="+mj-lt"/>
                    <a:ea typeface="Cambria" panose="02040503050406030204" pitchFamily="18" charset="0"/>
                  </a:endParaRPr>
                </a:p>
              </p:txBody>
            </p:sp>
          </mc:Choice>
          <mc:Fallback xmlns="">
            <p:sp>
              <p:nvSpPr>
                <p:cNvPr id="137" name="Rectangle 9">
                  <a:extLst>
                    <a:ext uri="{FF2B5EF4-FFF2-40B4-BE49-F238E27FC236}">
                      <a16:creationId xmlns:a16="http://schemas.microsoft.com/office/drawing/2014/main" id="{E772A9D4-0847-C17E-8E0E-7873B6B62049}"/>
                    </a:ext>
                  </a:extLst>
                </p:cNvPr>
                <p:cNvSpPr>
                  <a:spLocks noRot="1" noChangeAspect="1" noMove="1" noResize="1" noEditPoints="1" noAdjustHandles="1" noChangeArrowheads="1" noChangeShapeType="1" noTextEdit="1"/>
                </p:cNvSpPr>
                <p:nvPr/>
              </p:nvSpPr>
              <p:spPr bwMode="auto">
                <a:xfrm>
                  <a:off x="4195153" y="2889630"/>
                  <a:ext cx="1178382" cy="25391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ectangle 9">
                  <a:extLst>
                    <a:ext uri="{FF2B5EF4-FFF2-40B4-BE49-F238E27FC236}">
                      <a16:creationId xmlns:a16="http://schemas.microsoft.com/office/drawing/2014/main" id="{75F94016-E6B3-5997-0489-DBCF8B978E8D}"/>
                    </a:ext>
                  </a:extLst>
                </p:cNvPr>
                <p:cNvSpPr>
                  <a:spLocks noChangeArrowheads="1"/>
                </p:cNvSpPr>
                <p:nvPr/>
              </p:nvSpPr>
              <p:spPr bwMode="auto">
                <a:xfrm>
                  <a:off x="4195154" y="3159522"/>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de-DE" sz="1050" i="1" dirty="0" smtClean="0">
                                <a:latin typeface="Cambria Math" panose="02040503050406030204" pitchFamily="18" charset="0"/>
                                <a:ea typeface="Cambria" panose="02040503050406030204" pitchFamily="18" charset="0"/>
                              </a:rPr>
                            </m:ctrlPr>
                          </m:sSupPr>
                          <m:e>
                            <m:r>
                              <a:rPr lang="en-US" sz="1050" b="0" i="1" dirty="0" smtClean="0">
                                <a:latin typeface="Cambria Math" panose="02040503050406030204" pitchFamily="18" charset="0"/>
                                <a:ea typeface="Cambria" panose="02040503050406030204" pitchFamily="18" charset="0"/>
                              </a:rPr>
                              <m:t>−</m:t>
                            </m:r>
                            <m:r>
                              <a:rPr lang="de-DE" sz="1050" i="1" dirty="0">
                                <a:latin typeface="Cambria Math" panose="02040503050406030204" pitchFamily="18" charset="0"/>
                                <a:ea typeface="Cambria" panose="02040503050406030204" pitchFamily="18" charset="0"/>
                              </a:rPr>
                              <m:t>0.0168</m:t>
                            </m:r>
                            <m:r>
                              <a:rPr lang="en-US" sz="1050" b="0" i="1" dirty="0" smtClean="0">
                                <a:latin typeface="Cambria Math" panose="02040503050406030204" pitchFamily="18" charset="0"/>
                                <a:ea typeface="Cambria" panose="02040503050406030204" pitchFamily="18" charset="0"/>
                              </a:rPr>
                              <m:t>%</m:t>
                            </m:r>
                          </m:e>
                          <m:sup>
                            <m:r>
                              <a:rPr lang="en-US" sz="1050" b="0" i="1" dirty="0" smtClean="0">
                                <a:latin typeface="Cambria Math" panose="02040503050406030204" pitchFamily="18" charset="0"/>
                                <a:ea typeface="Cambria" panose="02040503050406030204" pitchFamily="18" charset="0"/>
                              </a:rPr>
                              <m:t>∗∗∗</m:t>
                            </m:r>
                          </m:sup>
                        </m:sSup>
                      </m:oMath>
                    </m:oMathPara>
                  </a14:m>
                  <a:endParaRPr lang="de-DE" sz="1050" dirty="0">
                    <a:latin typeface="+mj-lt"/>
                    <a:ea typeface="Cambria" panose="02040503050406030204" pitchFamily="18" charset="0"/>
                  </a:endParaRPr>
                </a:p>
              </p:txBody>
            </p:sp>
          </mc:Choice>
          <mc:Fallback xmlns="">
            <p:sp>
              <p:nvSpPr>
                <p:cNvPr id="138" name="Rectangle 9">
                  <a:extLst>
                    <a:ext uri="{FF2B5EF4-FFF2-40B4-BE49-F238E27FC236}">
                      <a16:creationId xmlns:a16="http://schemas.microsoft.com/office/drawing/2014/main" id="{75F94016-E6B3-5997-0489-DBCF8B978E8D}"/>
                    </a:ext>
                  </a:extLst>
                </p:cNvPr>
                <p:cNvSpPr>
                  <a:spLocks noRot="1" noChangeAspect="1" noMove="1" noResize="1" noEditPoints="1" noAdjustHandles="1" noChangeArrowheads="1" noChangeShapeType="1" noTextEdit="1"/>
                </p:cNvSpPr>
                <p:nvPr/>
              </p:nvSpPr>
              <p:spPr bwMode="auto">
                <a:xfrm>
                  <a:off x="4195154" y="3159522"/>
                  <a:ext cx="1178382" cy="25391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Rectangle 9">
                  <a:extLst>
                    <a:ext uri="{FF2B5EF4-FFF2-40B4-BE49-F238E27FC236}">
                      <a16:creationId xmlns:a16="http://schemas.microsoft.com/office/drawing/2014/main" id="{CBD32606-36A8-50FD-4500-65A56B048B6E}"/>
                    </a:ext>
                  </a:extLst>
                </p:cNvPr>
                <p:cNvSpPr>
                  <a:spLocks noChangeArrowheads="1"/>
                </p:cNvSpPr>
                <p:nvPr/>
              </p:nvSpPr>
              <p:spPr bwMode="auto">
                <a:xfrm>
                  <a:off x="4195153" y="3426483"/>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050" i="1" dirty="0" smtClean="0">
                            <a:latin typeface="Cambria Math" panose="02040503050406030204" pitchFamily="18" charset="0"/>
                            <a:ea typeface="Cambria" panose="02040503050406030204" pitchFamily="18" charset="0"/>
                          </a:rPr>
                          <m:t>+0.0053</m:t>
                        </m:r>
                        <m:r>
                          <a:rPr lang="en-US" sz="1050" b="0" i="1" dirty="0" smtClean="0">
                            <a:latin typeface="Cambria Math" panose="02040503050406030204" pitchFamily="18" charset="0"/>
                            <a:ea typeface="Cambria" panose="02040503050406030204" pitchFamily="18" charset="0"/>
                          </a:rPr>
                          <m:t>%</m:t>
                        </m:r>
                      </m:oMath>
                    </m:oMathPara>
                  </a14:m>
                  <a:endParaRPr lang="de-DE" sz="1050" dirty="0">
                    <a:latin typeface="+mj-lt"/>
                    <a:ea typeface="Cambria" panose="02040503050406030204" pitchFamily="18" charset="0"/>
                  </a:endParaRPr>
                </a:p>
              </p:txBody>
            </p:sp>
          </mc:Choice>
          <mc:Fallback xmlns="">
            <p:sp>
              <p:nvSpPr>
                <p:cNvPr id="139" name="Rectangle 9">
                  <a:extLst>
                    <a:ext uri="{FF2B5EF4-FFF2-40B4-BE49-F238E27FC236}">
                      <a16:creationId xmlns:a16="http://schemas.microsoft.com/office/drawing/2014/main" id="{CBD32606-36A8-50FD-4500-65A56B048B6E}"/>
                    </a:ext>
                  </a:extLst>
                </p:cNvPr>
                <p:cNvSpPr>
                  <a:spLocks noRot="1" noChangeAspect="1" noMove="1" noResize="1" noEditPoints="1" noAdjustHandles="1" noChangeArrowheads="1" noChangeShapeType="1" noTextEdit="1"/>
                </p:cNvSpPr>
                <p:nvPr/>
              </p:nvSpPr>
              <p:spPr bwMode="auto">
                <a:xfrm>
                  <a:off x="4195153" y="3426483"/>
                  <a:ext cx="1178382" cy="253916"/>
                </a:xfrm>
                <a:prstGeom prst="rect">
                  <a:avLst/>
                </a:prstGeom>
                <a:blipFill>
                  <a:blip r:embed="rId10"/>
                  <a:stretch>
                    <a:fillRect/>
                  </a:stretch>
                </a:blipFill>
              </p:spPr>
              <p:txBody>
                <a:bodyPr/>
                <a:lstStyle/>
                <a:p>
                  <a:r>
                    <a:rPr lang="en-US">
                      <a:noFill/>
                    </a:rPr>
                    <a:t> </a:t>
                  </a:r>
                </a:p>
              </p:txBody>
            </p:sp>
          </mc:Fallback>
        </mc:AlternateContent>
        <p:sp>
          <p:nvSpPr>
            <p:cNvPr id="152" name="Rectangle 9">
              <a:extLst>
                <a:ext uri="{FF2B5EF4-FFF2-40B4-BE49-F238E27FC236}">
                  <a16:creationId xmlns:a16="http://schemas.microsoft.com/office/drawing/2014/main" id="{1C86ED95-65D1-4C4D-7A84-B112BBC6A826}"/>
                </a:ext>
              </a:extLst>
            </p:cNvPr>
            <p:cNvSpPr>
              <a:spLocks noChangeArrowheads="1"/>
            </p:cNvSpPr>
            <p:nvPr/>
          </p:nvSpPr>
          <p:spPr bwMode="auto">
            <a:xfrm>
              <a:off x="5233575" y="2561809"/>
              <a:ext cx="723349" cy="253916"/>
            </a:xfrm>
            <a:prstGeom prst="rect">
              <a:avLst/>
            </a:prstGeom>
            <a:noFill/>
          </p:spPr>
          <p:txBody>
            <a:bodyPr wrap="square" rtlCol="0">
              <a:spAutoFit/>
            </a:bodyPr>
            <a:lstStyle/>
            <a:p>
              <a:r>
                <a:rPr lang="de-DE" sz="1050" b="1" dirty="0">
                  <a:latin typeface="+mj-lt"/>
                  <a:ea typeface="Cambria" panose="02040503050406030204" pitchFamily="18" charset="0"/>
                </a:rPr>
                <a:t>Count</a:t>
              </a:r>
            </a:p>
          </p:txBody>
        </p:sp>
        <mc:AlternateContent xmlns:mc="http://schemas.openxmlformats.org/markup-compatibility/2006" xmlns:a14="http://schemas.microsoft.com/office/drawing/2010/main">
          <mc:Choice Requires="a14">
            <p:sp>
              <p:nvSpPr>
                <p:cNvPr id="153" name="Rectangle 9">
                  <a:extLst>
                    <a:ext uri="{FF2B5EF4-FFF2-40B4-BE49-F238E27FC236}">
                      <a16:creationId xmlns:a16="http://schemas.microsoft.com/office/drawing/2014/main" id="{24B0D48F-B0D4-A1C7-ACB7-F3F1B35E5065}"/>
                    </a:ext>
                  </a:extLst>
                </p:cNvPr>
                <p:cNvSpPr>
                  <a:spLocks noChangeArrowheads="1"/>
                </p:cNvSpPr>
                <p:nvPr/>
              </p:nvSpPr>
              <p:spPr bwMode="auto">
                <a:xfrm>
                  <a:off x="5006059" y="2889630"/>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ea typeface="Cambria" panose="02040503050406030204" pitchFamily="18" charset="0"/>
                          </a:rPr>
                          <m:t>99527</m:t>
                        </m:r>
                      </m:oMath>
                    </m:oMathPara>
                  </a14:m>
                  <a:endParaRPr lang="de-DE" sz="1050" dirty="0">
                    <a:latin typeface="+mj-lt"/>
                    <a:ea typeface="Cambria" panose="02040503050406030204" pitchFamily="18" charset="0"/>
                  </a:endParaRPr>
                </a:p>
              </p:txBody>
            </p:sp>
          </mc:Choice>
          <mc:Fallback xmlns="">
            <p:sp>
              <p:nvSpPr>
                <p:cNvPr id="153" name="Rectangle 9">
                  <a:extLst>
                    <a:ext uri="{FF2B5EF4-FFF2-40B4-BE49-F238E27FC236}">
                      <a16:creationId xmlns:a16="http://schemas.microsoft.com/office/drawing/2014/main" id="{24B0D48F-B0D4-A1C7-ACB7-F3F1B35E5065}"/>
                    </a:ext>
                  </a:extLst>
                </p:cNvPr>
                <p:cNvSpPr>
                  <a:spLocks noRot="1" noChangeAspect="1" noMove="1" noResize="1" noEditPoints="1" noAdjustHandles="1" noChangeArrowheads="1" noChangeShapeType="1" noTextEdit="1"/>
                </p:cNvSpPr>
                <p:nvPr/>
              </p:nvSpPr>
              <p:spPr bwMode="auto">
                <a:xfrm>
                  <a:off x="5006059" y="2889630"/>
                  <a:ext cx="1178382" cy="2539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Rectangle 9">
                  <a:extLst>
                    <a:ext uri="{FF2B5EF4-FFF2-40B4-BE49-F238E27FC236}">
                      <a16:creationId xmlns:a16="http://schemas.microsoft.com/office/drawing/2014/main" id="{5C7DF599-7587-A529-7478-459A90A8583D}"/>
                    </a:ext>
                  </a:extLst>
                </p:cNvPr>
                <p:cNvSpPr>
                  <a:spLocks noChangeArrowheads="1"/>
                </p:cNvSpPr>
                <p:nvPr/>
              </p:nvSpPr>
              <p:spPr bwMode="auto">
                <a:xfrm>
                  <a:off x="5006060" y="3159522"/>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dirty="0" smtClean="0">
                            <a:latin typeface="Cambria Math" panose="02040503050406030204" pitchFamily="18" charset="0"/>
                            <a:ea typeface="Cambria" panose="02040503050406030204" pitchFamily="18" charset="0"/>
                          </a:rPr>
                          <m:t>9</m:t>
                        </m:r>
                        <m:r>
                          <a:rPr lang="en-US" sz="1050" b="0" i="1" dirty="0" smtClean="0">
                            <a:latin typeface="Cambria Math" panose="02040503050406030204" pitchFamily="18" charset="0"/>
                            <a:ea typeface="Cambria" panose="02040503050406030204" pitchFamily="18" charset="0"/>
                          </a:rPr>
                          <m:t>90</m:t>
                        </m:r>
                      </m:oMath>
                    </m:oMathPara>
                  </a14:m>
                  <a:endParaRPr lang="de-DE" sz="1050" dirty="0">
                    <a:latin typeface="+mj-lt"/>
                    <a:ea typeface="Cambria" panose="02040503050406030204" pitchFamily="18" charset="0"/>
                  </a:endParaRPr>
                </a:p>
              </p:txBody>
            </p:sp>
          </mc:Choice>
          <mc:Fallback xmlns="">
            <p:sp>
              <p:nvSpPr>
                <p:cNvPr id="154" name="Rectangle 9">
                  <a:extLst>
                    <a:ext uri="{FF2B5EF4-FFF2-40B4-BE49-F238E27FC236}">
                      <a16:creationId xmlns:a16="http://schemas.microsoft.com/office/drawing/2014/main" id="{5C7DF599-7587-A529-7478-459A90A8583D}"/>
                    </a:ext>
                  </a:extLst>
                </p:cNvPr>
                <p:cNvSpPr>
                  <a:spLocks noRot="1" noChangeAspect="1" noMove="1" noResize="1" noEditPoints="1" noAdjustHandles="1" noChangeArrowheads="1" noChangeShapeType="1" noTextEdit="1"/>
                </p:cNvSpPr>
                <p:nvPr/>
              </p:nvSpPr>
              <p:spPr bwMode="auto">
                <a:xfrm>
                  <a:off x="5006060" y="3159522"/>
                  <a:ext cx="1178382" cy="25391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9">
                  <a:extLst>
                    <a:ext uri="{FF2B5EF4-FFF2-40B4-BE49-F238E27FC236}">
                      <a16:creationId xmlns:a16="http://schemas.microsoft.com/office/drawing/2014/main" id="{D0AB50F5-239E-E0E9-8FE1-AF760D33531B}"/>
                    </a:ext>
                  </a:extLst>
                </p:cNvPr>
                <p:cNvSpPr>
                  <a:spLocks noChangeArrowheads="1"/>
                </p:cNvSpPr>
                <p:nvPr/>
              </p:nvSpPr>
              <p:spPr bwMode="auto">
                <a:xfrm>
                  <a:off x="5006059" y="3426483"/>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ea typeface="Cambria" panose="02040503050406030204" pitchFamily="18" charset="0"/>
                          </a:rPr>
                          <m:t>6067</m:t>
                        </m:r>
                      </m:oMath>
                    </m:oMathPara>
                  </a14:m>
                  <a:endParaRPr lang="de-DE" sz="1050" dirty="0">
                    <a:latin typeface="+mj-lt"/>
                    <a:ea typeface="Cambria" panose="02040503050406030204" pitchFamily="18" charset="0"/>
                  </a:endParaRPr>
                </a:p>
              </p:txBody>
            </p:sp>
          </mc:Choice>
          <mc:Fallback xmlns="">
            <p:sp>
              <p:nvSpPr>
                <p:cNvPr id="155" name="Rectangle 9">
                  <a:extLst>
                    <a:ext uri="{FF2B5EF4-FFF2-40B4-BE49-F238E27FC236}">
                      <a16:creationId xmlns:a16="http://schemas.microsoft.com/office/drawing/2014/main" id="{D0AB50F5-239E-E0E9-8FE1-AF760D33531B}"/>
                    </a:ext>
                  </a:extLst>
                </p:cNvPr>
                <p:cNvSpPr>
                  <a:spLocks noRot="1" noChangeAspect="1" noMove="1" noResize="1" noEditPoints="1" noAdjustHandles="1" noChangeArrowheads="1" noChangeShapeType="1" noTextEdit="1"/>
                </p:cNvSpPr>
                <p:nvPr/>
              </p:nvSpPr>
              <p:spPr bwMode="auto">
                <a:xfrm>
                  <a:off x="5006059" y="3426483"/>
                  <a:ext cx="1178382" cy="253916"/>
                </a:xfrm>
                <a:prstGeom prst="rect">
                  <a:avLst/>
                </a:prstGeom>
                <a:blipFill>
                  <a:blip r:embed="rId13"/>
                  <a:stretch>
                    <a:fillRect/>
                  </a:stretch>
                </a:blipFill>
              </p:spPr>
              <p:txBody>
                <a:bodyPr/>
                <a:lstStyle/>
                <a:p>
                  <a:r>
                    <a:rPr lang="en-US">
                      <a:noFill/>
                    </a:rPr>
                    <a:t> </a:t>
                  </a:r>
                </a:p>
              </p:txBody>
            </p:sp>
          </mc:Fallback>
        </mc:AlternateContent>
      </p:grpSp>
      <p:grpSp>
        <p:nvGrpSpPr>
          <p:cNvPr id="157" name="Group 156">
            <a:extLst>
              <a:ext uri="{FF2B5EF4-FFF2-40B4-BE49-F238E27FC236}">
                <a16:creationId xmlns:a16="http://schemas.microsoft.com/office/drawing/2014/main" id="{CD215245-75D7-CC29-CB9A-3C79C512AE0A}"/>
              </a:ext>
            </a:extLst>
          </p:cNvPr>
          <p:cNvGrpSpPr/>
          <p:nvPr/>
        </p:nvGrpSpPr>
        <p:grpSpPr>
          <a:xfrm>
            <a:off x="8847048" y="2505653"/>
            <a:ext cx="3138718" cy="1203522"/>
            <a:chOff x="3045724" y="2505653"/>
            <a:chExt cx="3138718" cy="1203522"/>
          </a:xfrm>
        </p:grpSpPr>
        <p:cxnSp>
          <p:nvCxnSpPr>
            <p:cNvPr id="158" name="Straight Connector 157">
              <a:extLst>
                <a:ext uri="{FF2B5EF4-FFF2-40B4-BE49-F238E27FC236}">
                  <a16:creationId xmlns:a16="http://schemas.microsoft.com/office/drawing/2014/main" id="{63BF23BD-54D6-5909-692C-3AEB57A24454}"/>
                </a:ext>
              </a:extLst>
            </p:cNvPr>
            <p:cNvCxnSpPr>
              <a:cxnSpLocks/>
            </p:cNvCxnSpPr>
            <p:nvPr/>
          </p:nvCxnSpPr>
          <p:spPr>
            <a:xfrm>
              <a:off x="3045724" y="2505653"/>
              <a:ext cx="2757487"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52B4F5FD-E750-81F0-EF2B-F0196BF7CD8C}"/>
                </a:ext>
              </a:extLst>
            </p:cNvPr>
            <p:cNvCxnSpPr>
              <a:cxnSpLocks/>
            </p:cNvCxnSpPr>
            <p:nvPr/>
          </p:nvCxnSpPr>
          <p:spPr>
            <a:xfrm>
              <a:off x="3045724" y="2837637"/>
              <a:ext cx="2757487" cy="0"/>
            </a:xfrm>
            <a:prstGeom prst="line">
              <a:avLst/>
            </a:prstGeom>
            <a:ln w="6350"/>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8F1D0AEA-B316-431F-4F2C-360E272D7F61}"/>
                </a:ext>
              </a:extLst>
            </p:cNvPr>
            <p:cNvCxnSpPr>
              <a:cxnSpLocks/>
            </p:cNvCxnSpPr>
            <p:nvPr/>
          </p:nvCxnSpPr>
          <p:spPr>
            <a:xfrm>
              <a:off x="3045724" y="3709175"/>
              <a:ext cx="2757487" cy="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1" name="Rectangle 9">
                  <a:extLst>
                    <a:ext uri="{FF2B5EF4-FFF2-40B4-BE49-F238E27FC236}">
                      <a16:creationId xmlns:a16="http://schemas.microsoft.com/office/drawing/2014/main" id="{5896CFA1-30B5-83B6-6146-E1B86DA55E34}"/>
                    </a:ext>
                  </a:extLst>
                </p:cNvPr>
                <p:cNvSpPr>
                  <a:spLocks noChangeArrowheads="1"/>
                </p:cNvSpPr>
                <p:nvPr/>
              </p:nvSpPr>
              <p:spPr bwMode="auto">
                <a:xfrm>
                  <a:off x="4422669" y="2538726"/>
                  <a:ext cx="72334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oMath>
                    </m:oMathPara>
                  </a14:m>
                  <a:endParaRPr lang="de-DE" sz="1000" b="1" dirty="0">
                    <a:latin typeface="Cambria" panose="02040503050406030204" pitchFamily="18" charset="0"/>
                    <a:ea typeface="Cambria" panose="02040503050406030204" pitchFamily="18" charset="0"/>
                  </a:endParaRPr>
                </a:p>
              </p:txBody>
            </p:sp>
          </mc:Choice>
          <mc:Fallback xmlns="">
            <p:sp>
              <p:nvSpPr>
                <p:cNvPr id="161" name="Rectangle 9">
                  <a:extLst>
                    <a:ext uri="{FF2B5EF4-FFF2-40B4-BE49-F238E27FC236}">
                      <a16:creationId xmlns:a16="http://schemas.microsoft.com/office/drawing/2014/main" id="{5896CFA1-30B5-83B6-6146-E1B86DA55E34}"/>
                    </a:ext>
                  </a:extLst>
                </p:cNvPr>
                <p:cNvSpPr>
                  <a:spLocks noRot="1" noChangeAspect="1" noMove="1" noResize="1" noEditPoints="1" noAdjustHandles="1" noChangeArrowheads="1" noChangeShapeType="1" noTextEdit="1"/>
                </p:cNvSpPr>
                <p:nvPr/>
              </p:nvSpPr>
              <p:spPr bwMode="auto">
                <a:xfrm>
                  <a:off x="4422669" y="2538726"/>
                  <a:ext cx="723349" cy="276999"/>
                </a:xfrm>
                <a:prstGeom prst="rect">
                  <a:avLst/>
                </a:prstGeom>
                <a:blipFill>
                  <a:blip r:embed="rId14"/>
                  <a:stretch>
                    <a:fillRect b="-6522"/>
                  </a:stretch>
                </a:blipFill>
              </p:spPr>
              <p:txBody>
                <a:bodyPr/>
                <a:lstStyle/>
                <a:p>
                  <a:r>
                    <a:rPr lang="en-US">
                      <a:noFill/>
                    </a:rPr>
                    <a:t> </a:t>
                  </a:r>
                </a:p>
              </p:txBody>
            </p:sp>
          </mc:Fallback>
        </mc:AlternateContent>
        <p:sp>
          <p:nvSpPr>
            <p:cNvPr id="162" name="Rectangle 9">
              <a:extLst>
                <a:ext uri="{FF2B5EF4-FFF2-40B4-BE49-F238E27FC236}">
                  <a16:creationId xmlns:a16="http://schemas.microsoft.com/office/drawing/2014/main" id="{00EA69FC-FB8E-4605-A6FB-0C0D79421E33}"/>
                </a:ext>
              </a:extLst>
            </p:cNvPr>
            <p:cNvSpPr>
              <a:spLocks noChangeArrowheads="1"/>
            </p:cNvSpPr>
            <p:nvPr/>
          </p:nvSpPr>
          <p:spPr bwMode="auto">
            <a:xfrm>
              <a:off x="3083984" y="2561809"/>
              <a:ext cx="723349" cy="253916"/>
            </a:xfrm>
            <a:prstGeom prst="rect">
              <a:avLst/>
            </a:prstGeom>
            <a:noFill/>
          </p:spPr>
          <p:txBody>
            <a:bodyPr wrap="square" rtlCol="0">
              <a:spAutoFit/>
            </a:bodyPr>
            <a:lstStyle/>
            <a:p>
              <a:r>
                <a:rPr lang="de-DE" sz="1050" b="1" dirty="0">
                  <a:latin typeface="+mj-lt"/>
                  <a:ea typeface="Cambria" panose="02040503050406030204" pitchFamily="18" charset="0"/>
                </a:rPr>
                <a:t>VADER</a:t>
              </a:r>
            </a:p>
          </p:txBody>
        </p:sp>
        <p:sp>
          <p:nvSpPr>
            <p:cNvPr id="163" name="Rectangle 9">
              <a:extLst>
                <a:ext uri="{FF2B5EF4-FFF2-40B4-BE49-F238E27FC236}">
                  <a16:creationId xmlns:a16="http://schemas.microsoft.com/office/drawing/2014/main" id="{65D6478C-78C1-4486-07E0-A26B0CA2F5AB}"/>
                </a:ext>
              </a:extLst>
            </p:cNvPr>
            <p:cNvSpPr>
              <a:spLocks noChangeArrowheads="1"/>
            </p:cNvSpPr>
            <p:nvPr/>
          </p:nvSpPr>
          <p:spPr bwMode="auto">
            <a:xfrm>
              <a:off x="3045724" y="2889630"/>
              <a:ext cx="723349" cy="253916"/>
            </a:xfrm>
            <a:prstGeom prst="rect">
              <a:avLst/>
            </a:prstGeom>
            <a:noFill/>
          </p:spPr>
          <p:txBody>
            <a:bodyPr wrap="square" rtlCol="0">
              <a:spAutoFit/>
            </a:bodyPr>
            <a:lstStyle/>
            <a:p>
              <a:r>
                <a:rPr lang="de-DE" sz="1050" dirty="0" err="1">
                  <a:latin typeface="+mj-lt"/>
                  <a:ea typeface="Cambria" panose="02040503050406030204" pitchFamily="18" charset="0"/>
                </a:rPr>
                <a:t>Intercept</a:t>
              </a:r>
              <a:endParaRPr lang="de-DE" sz="1050" dirty="0">
                <a:latin typeface="+mj-lt"/>
                <a:ea typeface="Cambria" panose="02040503050406030204" pitchFamily="18" charset="0"/>
              </a:endParaRPr>
            </a:p>
          </p:txBody>
        </p:sp>
        <p:sp>
          <p:nvSpPr>
            <p:cNvPr id="164" name="Rectangle 9">
              <a:extLst>
                <a:ext uri="{FF2B5EF4-FFF2-40B4-BE49-F238E27FC236}">
                  <a16:creationId xmlns:a16="http://schemas.microsoft.com/office/drawing/2014/main" id="{06ECAE21-8193-77FA-D74F-28AF82E66696}"/>
                </a:ext>
              </a:extLst>
            </p:cNvPr>
            <p:cNvSpPr>
              <a:spLocks noChangeArrowheads="1"/>
            </p:cNvSpPr>
            <p:nvPr/>
          </p:nvSpPr>
          <p:spPr bwMode="auto">
            <a:xfrm>
              <a:off x="3045724" y="3159522"/>
              <a:ext cx="1169987" cy="253916"/>
            </a:xfrm>
            <a:prstGeom prst="rect">
              <a:avLst/>
            </a:prstGeom>
            <a:noFill/>
          </p:spPr>
          <p:txBody>
            <a:bodyPr wrap="square" rtlCol="0">
              <a:spAutoFit/>
            </a:bodyPr>
            <a:lstStyle/>
            <a:p>
              <a:r>
                <a:rPr lang="de-DE" sz="1050" dirty="0" err="1">
                  <a:latin typeface="+mj-lt"/>
                  <a:ea typeface="Cambria" panose="02040503050406030204" pitchFamily="18" charset="0"/>
                </a:rPr>
                <a:t>Sentiment_Neg</a:t>
              </a:r>
              <a:endParaRPr lang="de-DE" sz="1050" dirty="0">
                <a:latin typeface="+mj-lt"/>
                <a:ea typeface="Cambria" panose="02040503050406030204" pitchFamily="18" charset="0"/>
              </a:endParaRPr>
            </a:p>
          </p:txBody>
        </p:sp>
        <p:sp>
          <p:nvSpPr>
            <p:cNvPr id="165" name="Rectangle 9">
              <a:extLst>
                <a:ext uri="{FF2B5EF4-FFF2-40B4-BE49-F238E27FC236}">
                  <a16:creationId xmlns:a16="http://schemas.microsoft.com/office/drawing/2014/main" id="{5D195729-1F91-D8D3-CC57-AA5595FC384E}"/>
                </a:ext>
              </a:extLst>
            </p:cNvPr>
            <p:cNvSpPr>
              <a:spLocks noChangeArrowheads="1"/>
            </p:cNvSpPr>
            <p:nvPr/>
          </p:nvSpPr>
          <p:spPr bwMode="auto">
            <a:xfrm>
              <a:off x="3045724" y="3426483"/>
              <a:ext cx="1103312" cy="253916"/>
            </a:xfrm>
            <a:prstGeom prst="rect">
              <a:avLst/>
            </a:prstGeom>
            <a:noFill/>
          </p:spPr>
          <p:txBody>
            <a:bodyPr wrap="square" rtlCol="0">
              <a:spAutoFit/>
            </a:bodyPr>
            <a:lstStyle/>
            <a:p>
              <a:r>
                <a:rPr lang="de-DE" sz="1050" dirty="0" err="1">
                  <a:latin typeface="+mj-lt"/>
                  <a:ea typeface="Cambria" panose="02040503050406030204" pitchFamily="18" charset="0"/>
                </a:rPr>
                <a:t>Sentiment_Pos</a:t>
              </a:r>
              <a:endParaRPr lang="de-DE" sz="1050" dirty="0">
                <a:latin typeface="+mj-lt"/>
                <a:ea typeface="Cambria" panose="02040503050406030204" pitchFamily="18" charset="0"/>
              </a:endParaRPr>
            </a:p>
          </p:txBody>
        </p:sp>
        <mc:AlternateContent xmlns:mc="http://schemas.openxmlformats.org/markup-compatibility/2006" xmlns:a14="http://schemas.microsoft.com/office/drawing/2010/main">
          <mc:Choice Requires="a14">
            <p:sp>
              <p:nvSpPr>
                <p:cNvPr id="166" name="Rectangle 9">
                  <a:extLst>
                    <a:ext uri="{FF2B5EF4-FFF2-40B4-BE49-F238E27FC236}">
                      <a16:creationId xmlns:a16="http://schemas.microsoft.com/office/drawing/2014/main" id="{F41C061D-D7EB-2EC5-065F-20BDD57E714C}"/>
                    </a:ext>
                  </a:extLst>
                </p:cNvPr>
                <p:cNvSpPr>
                  <a:spLocks noChangeArrowheads="1"/>
                </p:cNvSpPr>
                <p:nvPr/>
              </p:nvSpPr>
              <p:spPr bwMode="auto">
                <a:xfrm>
                  <a:off x="4195153" y="2889630"/>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ea typeface="Cambria" panose="02040503050406030204" pitchFamily="18" charset="0"/>
                          </a:rPr>
                          <m:t>−0.0002%</m:t>
                        </m:r>
                      </m:oMath>
                    </m:oMathPara>
                  </a14:m>
                  <a:endParaRPr lang="de-DE" sz="1050" dirty="0">
                    <a:latin typeface="+mj-lt"/>
                    <a:ea typeface="Cambria" panose="02040503050406030204" pitchFamily="18" charset="0"/>
                  </a:endParaRPr>
                </a:p>
              </p:txBody>
            </p:sp>
          </mc:Choice>
          <mc:Fallback xmlns="">
            <p:sp>
              <p:nvSpPr>
                <p:cNvPr id="166" name="Rectangle 9">
                  <a:extLst>
                    <a:ext uri="{FF2B5EF4-FFF2-40B4-BE49-F238E27FC236}">
                      <a16:creationId xmlns:a16="http://schemas.microsoft.com/office/drawing/2014/main" id="{F41C061D-D7EB-2EC5-065F-20BDD57E714C}"/>
                    </a:ext>
                  </a:extLst>
                </p:cNvPr>
                <p:cNvSpPr>
                  <a:spLocks noRot="1" noChangeAspect="1" noMove="1" noResize="1" noEditPoints="1" noAdjustHandles="1" noChangeArrowheads="1" noChangeShapeType="1" noTextEdit="1"/>
                </p:cNvSpPr>
                <p:nvPr/>
              </p:nvSpPr>
              <p:spPr bwMode="auto">
                <a:xfrm>
                  <a:off x="4195153" y="2889630"/>
                  <a:ext cx="1178382" cy="2539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Rectangle 9">
                  <a:extLst>
                    <a:ext uri="{FF2B5EF4-FFF2-40B4-BE49-F238E27FC236}">
                      <a16:creationId xmlns:a16="http://schemas.microsoft.com/office/drawing/2014/main" id="{594EDECF-13CC-3E72-66A7-74C757B20288}"/>
                    </a:ext>
                  </a:extLst>
                </p:cNvPr>
                <p:cNvSpPr>
                  <a:spLocks noChangeArrowheads="1"/>
                </p:cNvSpPr>
                <p:nvPr/>
              </p:nvSpPr>
              <p:spPr bwMode="auto">
                <a:xfrm>
                  <a:off x="4195154" y="3159522"/>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de-DE" sz="1050" i="1" dirty="0" smtClean="0">
                                <a:latin typeface="Cambria Math" panose="02040503050406030204" pitchFamily="18" charset="0"/>
                                <a:ea typeface="Cambria" panose="02040503050406030204" pitchFamily="18" charset="0"/>
                              </a:rPr>
                            </m:ctrlPr>
                          </m:sSupPr>
                          <m:e>
                            <m:r>
                              <a:rPr lang="en-US" sz="1050" b="0" i="1" dirty="0" smtClean="0">
                                <a:latin typeface="Cambria Math" panose="02040503050406030204" pitchFamily="18" charset="0"/>
                                <a:ea typeface="Cambria" panose="02040503050406030204" pitchFamily="18" charset="0"/>
                              </a:rPr>
                              <m:t>−</m:t>
                            </m:r>
                            <m:r>
                              <a:rPr lang="de-DE" sz="1050" i="1" dirty="0">
                                <a:latin typeface="Cambria Math" panose="02040503050406030204" pitchFamily="18" charset="0"/>
                                <a:ea typeface="Cambria" panose="02040503050406030204" pitchFamily="18" charset="0"/>
                              </a:rPr>
                              <m:t>0.0</m:t>
                            </m:r>
                            <m:r>
                              <a:rPr lang="en-US" sz="1050" b="0" i="1" dirty="0" smtClean="0">
                                <a:latin typeface="Cambria Math" panose="02040503050406030204" pitchFamily="18" charset="0"/>
                                <a:ea typeface="Cambria" panose="02040503050406030204" pitchFamily="18" charset="0"/>
                              </a:rPr>
                              <m:t>093%</m:t>
                            </m:r>
                          </m:e>
                          <m:sup>
                            <m:r>
                              <a:rPr lang="en-US" sz="1050" b="0" i="1" dirty="0" smtClean="0">
                                <a:latin typeface="Cambria Math" panose="02040503050406030204" pitchFamily="18" charset="0"/>
                                <a:ea typeface="Cambria" panose="02040503050406030204" pitchFamily="18" charset="0"/>
                              </a:rPr>
                              <m:t>∗∗∗</m:t>
                            </m:r>
                          </m:sup>
                        </m:sSup>
                      </m:oMath>
                    </m:oMathPara>
                  </a14:m>
                  <a:endParaRPr lang="de-DE" sz="1050" dirty="0">
                    <a:latin typeface="+mj-lt"/>
                    <a:ea typeface="Cambria" panose="02040503050406030204" pitchFamily="18" charset="0"/>
                  </a:endParaRPr>
                </a:p>
              </p:txBody>
            </p:sp>
          </mc:Choice>
          <mc:Fallback xmlns="">
            <p:sp>
              <p:nvSpPr>
                <p:cNvPr id="167" name="Rectangle 9">
                  <a:extLst>
                    <a:ext uri="{FF2B5EF4-FFF2-40B4-BE49-F238E27FC236}">
                      <a16:creationId xmlns:a16="http://schemas.microsoft.com/office/drawing/2014/main" id="{594EDECF-13CC-3E72-66A7-74C757B20288}"/>
                    </a:ext>
                  </a:extLst>
                </p:cNvPr>
                <p:cNvSpPr>
                  <a:spLocks noRot="1" noChangeAspect="1" noMove="1" noResize="1" noEditPoints="1" noAdjustHandles="1" noChangeArrowheads="1" noChangeShapeType="1" noTextEdit="1"/>
                </p:cNvSpPr>
                <p:nvPr/>
              </p:nvSpPr>
              <p:spPr bwMode="auto">
                <a:xfrm>
                  <a:off x="4195154" y="3159522"/>
                  <a:ext cx="1178382" cy="2539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Rectangle 9">
                  <a:extLst>
                    <a:ext uri="{FF2B5EF4-FFF2-40B4-BE49-F238E27FC236}">
                      <a16:creationId xmlns:a16="http://schemas.microsoft.com/office/drawing/2014/main" id="{ABE13109-8764-3F27-5033-8B419D8F3199}"/>
                    </a:ext>
                  </a:extLst>
                </p:cNvPr>
                <p:cNvSpPr>
                  <a:spLocks noChangeArrowheads="1"/>
                </p:cNvSpPr>
                <p:nvPr/>
              </p:nvSpPr>
              <p:spPr bwMode="auto">
                <a:xfrm>
                  <a:off x="4195153" y="3426483"/>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050" i="1" dirty="0" smtClean="0">
                            <a:latin typeface="Cambria Math" panose="02040503050406030204" pitchFamily="18" charset="0"/>
                            <a:ea typeface="Cambria" panose="02040503050406030204" pitchFamily="18" charset="0"/>
                          </a:rPr>
                          <m:t>+0.00</m:t>
                        </m:r>
                        <m:r>
                          <a:rPr lang="en-US" sz="1050" b="0" i="1" dirty="0" smtClean="0">
                            <a:latin typeface="Cambria Math" panose="02040503050406030204" pitchFamily="18" charset="0"/>
                            <a:ea typeface="Cambria" panose="02040503050406030204" pitchFamily="18" charset="0"/>
                          </a:rPr>
                          <m:t>0</m:t>
                        </m:r>
                        <m:r>
                          <a:rPr lang="en-US" sz="1050" b="0" i="0" dirty="0" smtClean="0">
                            <a:latin typeface="Cambria Math" panose="02040503050406030204" pitchFamily="18" charset="0"/>
                            <a:ea typeface="Cambria" panose="02040503050406030204" pitchFamily="18" charset="0"/>
                          </a:rPr>
                          <m:t>4%</m:t>
                        </m:r>
                      </m:oMath>
                    </m:oMathPara>
                  </a14:m>
                  <a:endParaRPr lang="de-DE" sz="1050" dirty="0">
                    <a:latin typeface="+mj-lt"/>
                    <a:ea typeface="Cambria" panose="02040503050406030204" pitchFamily="18" charset="0"/>
                  </a:endParaRPr>
                </a:p>
              </p:txBody>
            </p:sp>
          </mc:Choice>
          <mc:Fallback xmlns="">
            <p:sp>
              <p:nvSpPr>
                <p:cNvPr id="168" name="Rectangle 9">
                  <a:extLst>
                    <a:ext uri="{FF2B5EF4-FFF2-40B4-BE49-F238E27FC236}">
                      <a16:creationId xmlns:a16="http://schemas.microsoft.com/office/drawing/2014/main" id="{ABE13109-8764-3F27-5033-8B419D8F3199}"/>
                    </a:ext>
                  </a:extLst>
                </p:cNvPr>
                <p:cNvSpPr>
                  <a:spLocks noRot="1" noChangeAspect="1" noMove="1" noResize="1" noEditPoints="1" noAdjustHandles="1" noChangeArrowheads="1" noChangeShapeType="1" noTextEdit="1"/>
                </p:cNvSpPr>
                <p:nvPr/>
              </p:nvSpPr>
              <p:spPr bwMode="auto">
                <a:xfrm>
                  <a:off x="4195153" y="3426483"/>
                  <a:ext cx="1178382" cy="253916"/>
                </a:xfrm>
                <a:prstGeom prst="rect">
                  <a:avLst/>
                </a:prstGeom>
                <a:blipFill>
                  <a:blip r:embed="rId17"/>
                  <a:stretch>
                    <a:fillRect/>
                  </a:stretch>
                </a:blipFill>
              </p:spPr>
              <p:txBody>
                <a:bodyPr/>
                <a:lstStyle/>
                <a:p>
                  <a:r>
                    <a:rPr lang="en-US">
                      <a:noFill/>
                    </a:rPr>
                    <a:t> </a:t>
                  </a:r>
                </a:p>
              </p:txBody>
            </p:sp>
          </mc:Fallback>
        </mc:AlternateContent>
        <p:sp>
          <p:nvSpPr>
            <p:cNvPr id="169" name="Rectangle 9">
              <a:extLst>
                <a:ext uri="{FF2B5EF4-FFF2-40B4-BE49-F238E27FC236}">
                  <a16:creationId xmlns:a16="http://schemas.microsoft.com/office/drawing/2014/main" id="{BD136466-F3D7-5574-19BE-75D6F7A07C8D}"/>
                </a:ext>
              </a:extLst>
            </p:cNvPr>
            <p:cNvSpPr>
              <a:spLocks noChangeArrowheads="1"/>
            </p:cNvSpPr>
            <p:nvPr/>
          </p:nvSpPr>
          <p:spPr bwMode="auto">
            <a:xfrm>
              <a:off x="5233575" y="2561809"/>
              <a:ext cx="723349" cy="253916"/>
            </a:xfrm>
            <a:prstGeom prst="rect">
              <a:avLst/>
            </a:prstGeom>
            <a:noFill/>
          </p:spPr>
          <p:txBody>
            <a:bodyPr wrap="square" rtlCol="0">
              <a:spAutoFit/>
            </a:bodyPr>
            <a:lstStyle/>
            <a:p>
              <a:r>
                <a:rPr lang="de-DE" sz="1050" b="1" dirty="0">
                  <a:latin typeface="+mj-lt"/>
                  <a:ea typeface="Cambria" panose="02040503050406030204" pitchFamily="18" charset="0"/>
                </a:rPr>
                <a:t>Count</a:t>
              </a:r>
            </a:p>
          </p:txBody>
        </p:sp>
        <mc:AlternateContent xmlns:mc="http://schemas.openxmlformats.org/markup-compatibility/2006" xmlns:a14="http://schemas.microsoft.com/office/drawing/2010/main">
          <mc:Choice Requires="a14">
            <p:sp>
              <p:nvSpPr>
                <p:cNvPr id="170" name="Rectangle 9">
                  <a:extLst>
                    <a:ext uri="{FF2B5EF4-FFF2-40B4-BE49-F238E27FC236}">
                      <a16:creationId xmlns:a16="http://schemas.microsoft.com/office/drawing/2014/main" id="{FB0275A8-3DDF-BD92-D99C-90DB748584EF}"/>
                    </a:ext>
                  </a:extLst>
                </p:cNvPr>
                <p:cNvSpPr>
                  <a:spLocks noChangeArrowheads="1"/>
                </p:cNvSpPr>
                <p:nvPr/>
              </p:nvSpPr>
              <p:spPr bwMode="auto">
                <a:xfrm>
                  <a:off x="5006059" y="2889630"/>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ea typeface="Cambria" panose="02040503050406030204" pitchFamily="18" charset="0"/>
                          </a:rPr>
                          <m:t>78308</m:t>
                        </m:r>
                      </m:oMath>
                    </m:oMathPara>
                  </a14:m>
                  <a:endParaRPr lang="de-DE" sz="1050" dirty="0">
                    <a:latin typeface="+mj-lt"/>
                    <a:ea typeface="Cambria" panose="02040503050406030204" pitchFamily="18" charset="0"/>
                  </a:endParaRPr>
                </a:p>
              </p:txBody>
            </p:sp>
          </mc:Choice>
          <mc:Fallback xmlns="">
            <p:sp>
              <p:nvSpPr>
                <p:cNvPr id="170" name="Rectangle 9">
                  <a:extLst>
                    <a:ext uri="{FF2B5EF4-FFF2-40B4-BE49-F238E27FC236}">
                      <a16:creationId xmlns:a16="http://schemas.microsoft.com/office/drawing/2014/main" id="{FB0275A8-3DDF-BD92-D99C-90DB748584EF}"/>
                    </a:ext>
                  </a:extLst>
                </p:cNvPr>
                <p:cNvSpPr>
                  <a:spLocks noRot="1" noChangeAspect="1" noMove="1" noResize="1" noEditPoints="1" noAdjustHandles="1" noChangeArrowheads="1" noChangeShapeType="1" noTextEdit="1"/>
                </p:cNvSpPr>
                <p:nvPr/>
              </p:nvSpPr>
              <p:spPr bwMode="auto">
                <a:xfrm>
                  <a:off x="5006059" y="2889630"/>
                  <a:ext cx="1178382" cy="253916"/>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Rectangle 9">
                  <a:extLst>
                    <a:ext uri="{FF2B5EF4-FFF2-40B4-BE49-F238E27FC236}">
                      <a16:creationId xmlns:a16="http://schemas.microsoft.com/office/drawing/2014/main" id="{3BBB284C-CAB1-133D-7B74-0CBB69666063}"/>
                    </a:ext>
                  </a:extLst>
                </p:cNvPr>
                <p:cNvSpPr>
                  <a:spLocks noChangeArrowheads="1"/>
                </p:cNvSpPr>
                <p:nvPr/>
              </p:nvSpPr>
              <p:spPr bwMode="auto">
                <a:xfrm>
                  <a:off x="5006060" y="3159522"/>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dirty="0" smtClean="0">
                            <a:latin typeface="Cambria Math" panose="02040503050406030204" pitchFamily="18" charset="0"/>
                            <a:ea typeface="Cambria" panose="02040503050406030204" pitchFamily="18" charset="0"/>
                          </a:rPr>
                          <m:t>9</m:t>
                        </m:r>
                        <m:r>
                          <a:rPr lang="en-US" sz="1050" b="0" i="1" dirty="0" smtClean="0">
                            <a:latin typeface="Cambria Math" panose="02040503050406030204" pitchFamily="18" charset="0"/>
                            <a:ea typeface="Cambria" panose="02040503050406030204" pitchFamily="18" charset="0"/>
                          </a:rPr>
                          <m:t>604</m:t>
                        </m:r>
                      </m:oMath>
                    </m:oMathPara>
                  </a14:m>
                  <a:endParaRPr lang="de-DE" sz="1050" dirty="0">
                    <a:latin typeface="+mj-lt"/>
                    <a:ea typeface="Cambria" panose="02040503050406030204" pitchFamily="18" charset="0"/>
                  </a:endParaRPr>
                </a:p>
              </p:txBody>
            </p:sp>
          </mc:Choice>
          <mc:Fallback xmlns="">
            <p:sp>
              <p:nvSpPr>
                <p:cNvPr id="171" name="Rectangle 9">
                  <a:extLst>
                    <a:ext uri="{FF2B5EF4-FFF2-40B4-BE49-F238E27FC236}">
                      <a16:creationId xmlns:a16="http://schemas.microsoft.com/office/drawing/2014/main" id="{3BBB284C-CAB1-133D-7B74-0CBB69666063}"/>
                    </a:ext>
                  </a:extLst>
                </p:cNvPr>
                <p:cNvSpPr>
                  <a:spLocks noRot="1" noChangeAspect="1" noMove="1" noResize="1" noEditPoints="1" noAdjustHandles="1" noChangeArrowheads="1" noChangeShapeType="1" noTextEdit="1"/>
                </p:cNvSpPr>
                <p:nvPr/>
              </p:nvSpPr>
              <p:spPr bwMode="auto">
                <a:xfrm>
                  <a:off x="5006060" y="3159522"/>
                  <a:ext cx="1178382" cy="253916"/>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Rectangle 9">
                  <a:extLst>
                    <a:ext uri="{FF2B5EF4-FFF2-40B4-BE49-F238E27FC236}">
                      <a16:creationId xmlns:a16="http://schemas.microsoft.com/office/drawing/2014/main" id="{F8ED5441-D705-4DEF-06B3-A4DDE1D71611}"/>
                    </a:ext>
                  </a:extLst>
                </p:cNvPr>
                <p:cNvSpPr>
                  <a:spLocks noChangeArrowheads="1"/>
                </p:cNvSpPr>
                <p:nvPr/>
              </p:nvSpPr>
              <p:spPr bwMode="auto">
                <a:xfrm>
                  <a:off x="5006059" y="3426483"/>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ea typeface="Cambria" panose="02040503050406030204" pitchFamily="18" charset="0"/>
                          </a:rPr>
                          <m:t>18672</m:t>
                        </m:r>
                      </m:oMath>
                    </m:oMathPara>
                  </a14:m>
                  <a:endParaRPr lang="de-DE" sz="1050" dirty="0">
                    <a:latin typeface="+mj-lt"/>
                    <a:ea typeface="Cambria" panose="02040503050406030204" pitchFamily="18" charset="0"/>
                  </a:endParaRPr>
                </a:p>
              </p:txBody>
            </p:sp>
          </mc:Choice>
          <mc:Fallback xmlns="">
            <p:sp>
              <p:nvSpPr>
                <p:cNvPr id="172" name="Rectangle 9">
                  <a:extLst>
                    <a:ext uri="{FF2B5EF4-FFF2-40B4-BE49-F238E27FC236}">
                      <a16:creationId xmlns:a16="http://schemas.microsoft.com/office/drawing/2014/main" id="{F8ED5441-D705-4DEF-06B3-A4DDE1D71611}"/>
                    </a:ext>
                  </a:extLst>
                </p:cNvPr>
                <p:cNvSpPr>
                  <a:spLocks noRot="1" noChangeAspect="1" noMove="1" noResize="1" noEditPoints="1" noAdjustHandles="1" noChangeArrowheads="1" noChangeShapeType="1" noTextEdit="1"/>
                </p:cNvSpPr>
                <p:nvPr/>
              </p:nvSpPr>
              <p:spPr bwMode="auto">
                <a:xfrm>
                  <a:off x="5006059" y="3426483"/>
                  <a:ext cx="1178382" cy="253916"/>
                </a:xfrm>
                <a:prstGeom prst="rect">
                  <a:avLst/>
                </a:prstGeom>
                <a:blipFill>
                  <a:blip r:embed="rId20"/>
                  <a:stretch>
                    <a:fillRect/>
                  </a:stretch>
                </a:blipFill>
              </p:spPr>
              <p:txBody>
                <a:bodyPr/>
                <a:lstStyle/>
                <a:p>
                  <a:r>
                    <a:rPr lang="en-US">
                      <a:noFill/>
                    </a:rPr>
                    <a:t> </a:t>
                  </a:r>
                </a:p>
              </p:txBody>
            </p:sp>
          </mc:Fallback>
        </mc:AlternateContent>
      </p:grpSp>
      <p:grpSp>
        <p:nvGrpSpPr>
          <p:cNvPr id="173" name="Group 172">
            <a:extLst>
              <a:ext uri="{FF2B5EF4-FFF2-40B4-BE49-F238E27FC236}">
                <a16:creationId xmlns:a16="http://schemas.microsoft.com/office/drawing/2014/main" id="{9427A79E-E35C-E6F0-318F-C6271F0F1AA8}"/>
              </a:ext>
            </a:extLst>
          </p:cNvPr>
          <p:cNvGrpSpPr/>
          <p:nvPr/>
        </p:nvGrpSpPr>
        <p:grpSpPr>
          <a:xfrm>
            <a:off x="8847048" y="4451937"/>
            <a:ext cx="3138718" cy="1203522"/>
            <a:chOff x="3045724" y="2505653"/>
            <a:chExt cx="3138718" cy="1203522"/>
          </a:xfrm>
        </p:grpSpPr>
        <p:cxnSp>
          <p:nvCxnSpPr>
            <p:cNvPr id="174" name="Straight Connector 173">
              <a:extLst>
                <a:ext uri="{FF2B5EF4-FFF2-40B4-BE49-F238E27FC236}">
                  <a16:creationId xmlns:a16="http://schemas.microsoft.com/office/drawing/2014/main" id="{15985C20-076B-DE8F-2336-03FB858A9D64}"/>
                </a:ext>
              </a:extLst>
            </p:cNvPr>
            <p:cNvCxnSpPr>
              <a:cxnSpLocks/>
            </p:cNvCxnSpPr>
            <p:nvPr/>
          </p:nvCxnSpPr>
          <p:spPr>
            <a:xfrm>
              <a:off x="3045724" y="2505653"/>
              <a:ext cx="2757487"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79E8A6D2-B60F-37D4-26C1-D52442620258}"/>
                </a:ext>
              </a:extLst>
            </p:cNvPr>
            <p:cNvCxnSpPr>
              <a:cxnSpLocks/>
            </p:cNvCxnSpPr>
            <p:nvPr/>
          </p:nvCxnSpPr>
          <p:spPr>
            <a:xfrm>
              <a:off x="3045724" y="2837637"/>
              <a:ext cx="2757487" cy="0"/>
            </a:xfrm>
            <a:prstGeom prst="line">
              <a:avLst/>
            </a:prstGeom>
            <a:ln w="6350"/>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0ED5D8F-ED16-4FF5-6B90-1B7037F7344E}"/>
                </a:ext>
              </a:extLst>
            </p:cNvPr>
            <p:cNvCxnSpPr>
              <a:cxnSpLocks/>
            </p:cNvCxnSpPr>
            <p:nvPr/>
          </p:nvCxnSpPr>
          <p:spPr>
            <a:xfrm>
              <a:off x="3045724" y="3709175"/>
              <a:ext cx="2757487" cy="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7" name="Rectangle 9">
                  <a:extLst>
                    <a:ext uri="{FF2B5EF4-FFF2-40B4-BE49-F238E27FC236}">
                      <a16:creationId xmlns:a16="http://schemas.microsoft.com/office/drawing/2014/main" id="{9507FE40-6CD8-CE55-4C90-B6AB924AA926}"/>
                    </a:ext>
                  </a:extLst>
                </p:cNvPr>
                <p:cNvSpPr>
                  <a:spLocks noChangeArrowheads="1"/>
                </p:cNvSpPr>
                <p:nvPr/>
              </p:nvSpPr>
              <p:spPr bwMode="auto">
                <a:xfrm>
                  <a:off x="4422669" y="2538726"/>
                  <a:ext cx="72334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oMath>
                    </m:oMathPara>
                  </a14:m>
                  <a:endParaRPr lang="de-DE" sz="1000" b="1" dirty="0">
                    <a:latin typeface="Cambria" panose="02040503050406030204" pitchFamily="18" charset="0"/>
                    <a:ea typeface="Cambria" panose="02040503050406030204" pitchFamily="18" charset="0"/>
                  </a:endParaRPr>
                </a:p>
              </p:txBody>
            </p:sp>
          </mc:Choice>
          <mc:Fallback xmlns="">
            <p:sp>
              <p:nvSpPr>
                <p:cNvPr id="177" name="Rectangle 9">
                  <a:extLst>
                    <a:ext uri="{FF2B5EF4-FFF2-40B4-BE49-F238E27FC236}">
                      <a16:creationId xmlns:a16="http://schemas.microsoft.com/office/drawing/2014/main" id="{9507FE40-6CD8-CE55-4C90-B6AB924AA926}"/>
                    </a:ext>
                  </a:extLst>
                </p:cNvPr>
                <p:cNvSpPr>
                  <a:spLocks noRot="1" noChangeAspect="1" noMove="1" noResize="1" noEditPoints="1" noAdjustHandles="1" noChangeArrowheads="1" noChangeShapeType="1" noTextEdit="1"/>
                </p:cNvSpPr>
                <p:nvPr/>
              </p:nvSpPr>
              <p:spPr bwMode="auto">
                <a:xfrm>
                  <a:off x="4422669" y="2538726"/>
                  <a:ext cx="723349" cy="276999"/>
                </a:xfrm>
                <a:prstGeom prst="rect">
                  <a:avLst/>
                </a:prstGeom>
                <a:blipFill>
                  <a:blip r:embed="rId21"/>
                  <a:stretch>
                    <a:fillRect b="-6667"/>
                  </a:stretch>
                </a:blipFill>
              </p:spPr>
              <p:txBody>
                <a:bodyPr/>
                <a:lstStyle/>
                <a:p>
                  <a:r>
                    <a:rPr lang="en-US">
                      <a:noFill/>
                    </a:rPr>
                    <a:t> </a:t>
                  </a:r>
                </a:p>
              </p:txBody>
            </p:sp>
          </mc:Fallback>
        </mc:AlternateContent>
        <p:sp>
          <p:nvSpPr>
            <p:cNvPr id="178" name="Rectangle 9">
              <a:extLst>
                <a:ext uri="{FF2B5EF4-FFF2-40B4-BE49-F238E27FC236}">
                  <a16:creationId xmlns:a16="http://schemas.microsoft.com/office/drawing/2014/main" id="{CE4F3588-7CC4-60E8-4E21-A1AC05F65F5F}"/>
                </a:ext>
              </a:extLst>
            </p:cNvPr>
            <p:cNvSpPr>
              <a:spLocks noChangeArrowheads="1"/>
            </p:cNvSpPr>
            <p:nvPr/>
          </p:nvSpPr>
          <p:spPr bwMode="auto">
            <a:xfrm>
              <a:off x="3083984" y="2561809"/>
              <a:ext cx="723349" cy="253916"/>
            </a:xfrm>
            <a:prstGeom prst="rect">
              <a:avLst/>
            </a:prstGeom>
            <a:noFill/>
          </p:spPr>
          <p:txBody>
            <a:bodyPr wrap="square" rtlCol="0">
              <a:spAutoFit/>
            </a:bodyPr>
            <a:lstStyle/>
            <a:p>
              <a:r>
                <a:rPr lang="de-DE" sz="1050" b="1" dirty="0">
                  <a:latin typeface="+mj-lt"/>
                  <a:ea typeface="Cambria" panose="02040503050406030204" pitchFamily="18" charset="0"/>
                </a:rPr>
                <a:t>VADER</a:t>
              </a:r>
            </a:p>
          </p:txBody>
        </p:sp>
        <p:sp>
          <p:nvSpPr>
            <p:cNvPr id="179" name="Rectangle 9">
              <a:extLst>
                <a:ext uri="{FF2B5EF4-FFF2-40B4-BE49-F238E27FC236}">
                  <a16:creationId xmlns:a16="http://schemas.microsoft.com/office/drawing/2014/main" id="{ED79F61D-CED7-086D-5635-D6034B04A23D}"/>
                </a:ext>
              </a:extLst>
            </p:cNvPr>
            <p:cNvSpPr>
              <a:spLocks noChangeArrowheads="1"/>
            </p:cNvSpPr>
            <p:nvPr/>
          </p:nvSpPr>
          <p:spPr bwMode="auto">
            <a:xfrm>
              <a:off x="3045724" y="2889630"/>
              <a:ext cx="723349" cy="253916"/>
            </a:xfrm>
            <a:prstGeom prst="rect">
              <a:avLst/>
            </a:prstGeom>
            <a:noFill/>
          </p:spPr>
          <p:txBody>
            <a:bodyPr wrap="square" rtlCol="0">
              <a:spAutoFit/>
            </a:bodyPr>
            <a:lstStyle/>
            <a:p>
              <a:r>
                <a:rPr lang="de-DE" sz="1050" dirty="0" err="1">
                  <a:latin typeface="+mj-lt"/>
                  <a:ea typeface="Cambria" panose="02040503050406030204" pitchFamily="18" charset="0"/>
                </a:rPr>
                <a:t>Intercept</a:t>
              </a:r>
              <a:endParaRPr lang="de-DE" sz="1050" dirty="0">
                <a:latin typeface="+mj-lt"/>
                <a:ea typeface="Cambria" panose="02040503050406030204" pitchFamily="18" charset="0"/>
              </a:endParaRPr>
            </a:p>
          </p:txBody>
        </p:sp>
        <p:sp>
          <p:nvSpPr>
            <p:cNvPr id="180" name="Rectangle 9">
              <a:extLst>
                <a:ext uri="{FF2B5EF4-FFF2-40B4-BE49-F238E27FC236}">
                  <a16:creationId xmlns:a16="http://schemas.microsoft.com/office/drawing/2014/main" id="{8A64EA85-5DFE-CD77-1DF0-686B387FC61E}"/>
                </a:ext>
              </a:extLst>
            </p:cNvPr>
            <p:cNvSpPr>
              <a:spLocks noChangeArrowheads="1"/>
            </p:cNvSpPr>
            <p:nvPr/>
          </p:nvSpPr>
          <p:spPr bwMode="auto">
            <a:xfrm>
              <a:off x="3045724" y="3159522"/>
              <a:ext cx="1169987" cy="253916"/>
            </a:xfrm>
            <a:prstGeom prst="rect">
              <a:avLst/>
            </a:prstGeom>
            <a:noFill/>
          </p:spPr>
          <p:txBody>
            <a:bodyPr wrap="square" rtlCol="0">
              <a:spAutoFit/>
            </a:bodyPr>
            <a:lstStyle/>
            <a:p>
              <a:r>
                <a:rPr lang="de-DE" sz="1050" dirty="0" err="1">
                  <a:latin typeface="+mj-lt"/>
                  <a:ea typeface="Cambria" panose="02040503050406030204" pitchFamily="18" charset="0"/>
                </a:rPr>
                <a:t>Sentiment_Neg</a:t>
              </a:r>
              <a:endParaRPr lang="de-DE" sz="1050" dirty="0">
                <a:latin typeface="+mj-lt"/>
                <a:ea typeface="Cambria" panose="02040503050406030204" pitchFamily="18" charset="0"/>
              </a:endParaRPr>
            </a:p>
          </p:txBody>
        </p:sp>
        <p:sp>
          <p:nvSpPr>
            <p:cNvPr id="181" name="Rectangle 9">
              <a:extLst>
                <a:ext uri="{FF2B5EF4-FFF2-40B4-BE49-F238E27FC236}">
                  <a16:creationId xmlns:a16="http://schemas.microsoft.com/office/drawing/2014/main" id="{23AB78BA-1511-F0E7-3021-5F3CE4E259F8}"/>
                </a:ext>
              </a:extLst>
            </p:cNvPr>
            <p:cNvSpPr>
              <a:spLocks noChangeArrowheads="1"/>
            </p:cNvSpPr>
            <p:nvPr/>
          </p:nvSpPr>
          <p:spPr bwMode="auto">
            <a:xfrm>
              <a:off x="3045724" y="3426483"/>
              <a:ext cx="1103312" cy="253916"/>
            </a:xfrm>
            <a:prstGeom prst="rect">
              <a:avLst/>
            </a:prstGeom>
            <a:noFill/>
          </p:spPr>
          <p:txBody>
            <a:bodyPr wrap="square" rtlCol="0">
              <a:spAutoFit/>
            </a:bodyPr>
            <a:lstStyle/>
            <a:p>
              <a:r>
                <a:rPr lang="de-DE" sz="1050" dirty="0" err="1">
                  <a:latin typeface="+mj-lt"/>
                  <a:ea typeface="Cambria" panose="02040503050406030204" pitchFamily="18" charset="0"/>
                </a:rPr>
                <a:t>Sentiment_Pos</a:t>
              </a:r>
              <a:endParaRPr lang="de-DE" sz="1050" dirty="0">
                <a:latin typeface="+mj-lt"/>
                <a:ea typeface="Cambria" panose="02040503050406030204" pitchFamily="18" charset="0"/>
              </a:endParaRPr>
            </a:p>
          </p:txBody>
        </p:sp>
        <mc:AlternateContent xmlns:mc="http://schemas.openxmlformats.org/markup-compatibility/2006" xmlns:a14="http://schemas.microsoft.com/office/drawing/2010/main">
          <mc:Choice Requires="a14">
            <p:sp>
              <p:nvSpPr>
                <p:cNvPr id="182" name="Rectangle 9">
                  <a:extLst>
                    <a:ext uri="{FF2B5EF4-FFF2-40B4-BE49-F238E27FC236}">
                      <a16:creationId xmlns:a16="http://schemas.microsoft.com/office/drawing/2014/main" id="{569CB52F-6481-CB1A-DBCC-F114CF9356E7}"/>
                    </a:ext>
                  </a:extLst>
                </p:cNvPr>
                <p:cNvSpPr>
                  <a:spLocks noChangeArrowheads="1"/>
                </p:cNvSpPr>
                <p:nvPr/>
              </p:nvSpPr>
              <p:spPr bwMode="auto">
                <a:xfrm>
                  <a:off x="4195153" y="2889630"/>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050" i="1" dirty="0" smtClean="0">
                            <a:latin typeface="Cambria Math" panose="02040503050406030204" pitchFamily="18" charset="0"/>
                            <a:ea typeface="Cambria" panose="02040503050406030204" pitchFamily="18" charset="0"/>
                          </a:rPr>
                          <m:t>+0.00</m:t>
                        </m:r>
                        <m:r>
                          <a:rPr lang="en-US" sz="1050" b="0" i="1" dirty="0" smtClean="0">
                            <a:latin typeface="Cambria Math" panose="02040503050406030204" pitchFamily="18" charset="0"/>
                            <a:ea typeface="Cambria" panose="02040503050406030204" pitchFamily="18" charset="0"/>
                          </a:rPr>
                          <m:t>06%</m:t>
                        </m:r>
                      </m:oMath>
                    </m:oMathPara>
                  </a14:m>
                  <a:endParaRPr lang="de-DE" sz="1050" dirty="0">
                    <a:latin typeface="+mj-lt"/>
                    <a:ea typeface="Cambria" panose="02040503050406030204" pitchFamily="18" charset="0"/>
                  </a:endParaRPr>
                </a:p>
              </p:txBody>
            </p:sp>
          </mc:Choice>
          <mc:Fallback xmlns="">
            <p:sp>
              <p:nvSpPr>
                <p:cNvPr id="182" name="Rectangle 9">
                  <a:extLst>
                    <a:ext uri="{FF2B5EF4-FFF2-40B4-BE49-F238E27FC236}">
                      <a16:creationId xmlns:a16="http://schemas.microsoft.com/office/drawing/2014/main" id="{569CB52F-6481-CB1A-DBCC-F114CF9356E7}"/>
                    </a:ext>
                  </a:extLst>
                </p:cNvPr>
                <p:cNvSpPr>
                  <a:spLocks noRot="1" noChangeAspect="1" noMove="1" noResize="1" noEditPoints="1" noAdjustHandles="1" noChangeArrowheads="1" noChangeShapeType="1" noTextEdit="1"/>
                </p:cNvSpPr>
                <p:nvPr/>
              </p:nvSpPr>
              <p:spPr bwMode="auto">
                <a:xfrm>
                  <a:off x="4195153" y="2889630"/>
                  <a:ext cx="1178382" cy="253916"/>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Rectangle 9">
                  <a:extLst>
                    <a:ext uri="{FF2B5EF4-FFF2-40B4-BE49-F238E27FC236}">
                      <a16:creationId xmlns:a16="http://schemas.microsoft.com/office/drawing/2014/main" id="{FD4C1434-811C-88D9-39DE-95A3FF5234F2}"/>
                    </a:ext>
                  </a:extLst>
                </p:cNvPr>
                <p:cNvSpPr>
                  <a:spLocks noChangeArrowheads="1"/>
                </p:cNvSpPr>
                <p:nvPr/>
              </p:nvSpPr>
              <p:spPr bwMode="auto">
                <a:xfrm>
                  <a:off x="4195154" y="3159522"/>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de-DE" sz="1050" i="1" dirty="0" smtClean="0">
                                <a:latin typeface="Cambria Math" panose="02040503050406030204" pitchFamily="18" charset="0"/>
                                <a:ea typeface="Cambria" panose="02040503050406030204" pitchFamily="18" charset="0"/>
                              </a:rPr>
                            </m:ctrlPr>
                          </m:sSupPr>
                          <m:e>
                            <m:r>
                              <a:rPr lang="en-US" sz="1050" b="0" i="1" dirty="0" smtClean="0">
                                <a:latin typeface="Cambria Math" panose="02040503050406030204" pitchFamily="18" charset="0"/>
                                <a:ea typeface="Cambria" panose="02040503050406030204" pitchFamily="18" charset="0"/>
                              </a:rPr>
                              <m:t>−</m:t>
                            </m:r>
                            <m:r>
                              <a:rPr lang="de-DE" sz="1050" i="1" dirty="0">
                                <a:latin typeface="Cambria Math" panose="02040503050406030204" pitchFamily="18" charset="0"/>
                                <a:ea typeface="Cambria" panose="02040503050406030204" pitchFamily="18" charset="0"/>
                              </a:rPr>
                              <m:t>0.0</m:t>
                            </m:r>
                            <m:r>
                              <a:rPr lang="en-US" sz="1050" b="0" i="1" dirty="0" smtClean="0">
                                <a:latin typeface="Cambria Math" panose="02040503050406030204" pitchFamily="18" charset="0"/>
                                <a:ea typeface="Cambria" panose="02040503050406030204" pitchFamily="18" charset="0"/>
                              </a:rPr>
                              <m:t>051%</m:t>
                            </m:r>
                          </m:e>
                          <m:sup>
                            <m:r>
                              <a:rPr lang="en-US" sz="1050" b="0" i="1" dirty="0" smtClean="0">
                                <a:latin typeface="Cambria Math" panose="02040503050406030204" pitchFamily="18" charset="0"/>
                                <a:ea typeface="Cambria" panose="02040503050406030204" pitchFamily="18" charset="0"/>
                              </a:rPr>
                              <m:t>∗∗∗</m:t>
                            </m:r>
                          </m:sup>
                        </m:sSup>
                      </m:oMath>
                    </m:oMathPara>
                  </a14:m>
                  <a:endParaRPr lang="de-DE" sz="1050" dirty="0">
                    <a:latin typeface="+mj-lt"/>
                    <a:ea typeface="Cambria" panose="02040503050406030204" pitchFamily="18" charset="0"/>
                  </a:endParaRPr>
                </a:p>
              </p:txBody>
            </p:sp>
          </mc:Choice>
          <mc:Fallback xmlns="">
            <p:sp>
              <p:nvSpPr>
                <p:cNvPr id="183" name="Rectangle 9">
                  <a:extLst>
                    <a:ext uri="{FF2B5EF4-FFF2-40B4-BE49-F238E27FC236}">
                      <a16:creationId xmlns:a16="http://schemas.microsoft.com/office/drawing/2014/main" id="{FD4C1434-811C-88D9-39DE-95A3FF5234F2}"/>
                    </a:ext>
                  </a:extLst>
                </p:cNvPr>
                <p:cNvSpPr>
                  <a:spLocks noRot="1" noChangeAspect="1" noMove="1" noResize="1" noEditPoints="1" noAdjustHandles="1" noChangeArrowheads="1" noChangeShapeType="1" noTextEdit="1"/>
                </p:cNvSpPr>
                <p:nvPr/>
              </p:nvSpPr>
              <p:spPr bwMode="auto">
                <a:xfrm>
                  <a:off x="4195154" y="3159522"/>
                  <a:ext cx="1178382" cy="25391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Rectangle 9">
                  <a:extLst>
                    <a:ext uri="{FF2B5EF4-FFF2-40B4-BE49-F238E27FC236}">
                      <a16:creationId xmlns:a16="http://schemas.microsoft.com/office/drawing/2014/main" id="{D224C62E-3ABD-866F-362D-327A24109DD2}"/>
                    </a:ext>
                  </a:extLst>
                </p:cNvPr>
                <p:cNvSpPr>
                  <a:spLocks noChangeArrowheads="1"/>
                </p:cNvSpPr>
                <p:nvPr/>
              </p:nvSpPr>
              <p:spPr bwMode="auto">
                <a:xfrm>
                  <a:off x="4195153" y="3426483"/>
                  <a:ext cx="1178382" cy="253916"/>
                </a:xfrm>
                <a:prstGeom prst="rect">
                  <a:avLst/>
                </a:prstGeom>
                <a:noFill/>
              </p:spPr>
              <p:txBody>
                <a:bodyPr wrap="square" rtlCol="0">
                  <a:spAutoFit/>
                </a:bodyPr>
                <a:lstStyle/>
                <a:p>
                  <a:pPr algn="ctr"/>
                  <a14:m>
                    <m:oMath xmlns:m="http://schemas.openxmlformats.org/officeDocument/2006/math">
                      <m:r>
                        <a:rPr lang="en-US" sz="1050" i="1" dirty="0">
                          <a:latin typeface="Cambria Math" panose="02040503050406030204" pitchFamily="18" charset="0"/>
                          <a:ea typeface="Cambria" panose="02040503050406030204" pitchFamily="18" charset="0"/>
                        </a:rPr>
                        <m:t>−</m:t>
                      </m:r>
                      <m:r>
                        <a:rPr lang="de-DE" sz="1050" i="1" dirty="0" smtClean="0">
                          <a:latin typeface="Cambria Math" panose="02040503050406030204" pitchFamily="18" charset="0"/>
                          <a:ea typeface="Cambria" panose="02040503050406030204" pitchFamily="18" charset="0"/>
                        </a:rPr>
                        <m:t>0.00</m:t>
                      </m:r>
                      <m:r>
                        <a:rPr lang="en-US" sz="1050" b="0" i="1" dirty="0" smtClean="0">
                          <a:latin typeface="Cambria Math" panose="02040503050406030204" pitchFamily="18" charset="0"/>
                          <a:ea typeface="Cambria" panose="02040503050406030204" pitchFamily="18" charset="0"/>
                        </a:rPr>
                        <m:t>08</m:t>
                      </m:r>
                    </m:oMath>
                  </a14:m>
                  <a:r>
                    <a:rPr lang="de-DE" sz="1050" dirty="0">
                      <a:latin typeface="+mj-lt"/>
                      <a:ea typeface="Cambria" panose="02040503050406030204" pitchFamily="18" charset="0"/>
                    </a:rPr>
                    <a:t>%</a:t>
                  </a:r>
                </a:p>
              </p:txBody>
            </p:sp>
          </mc:Choice>
          <mc:Fallback xmlns="">
            <p:sp>
              <p:nvSpPr>
                <p:cNvPr id="184" name="Rectangle 9">
                  <a:extLst>
                    <a:ext uri="{FF2B5EF4-FFF2-40B4-BE49-F238E27FC236}">
                      <a16:creationId xmlns:a16="http://schemas.microsoft.com/office/drawing/2014/main" id="{D224C62E-3ABD-866F-362D-327A24109DD2}"/>
                    </a:ext>
                  </a:extLst>
                </p:cNvPr>
                <p:cNvSpPr>
                  <a:spLocks noRot="1" noChangeAspect="1" noMove="1" noResize="1" noEditPoints="1" noAdjustHandles="1" noChangeArrowheads="1" noChangeShapeType="1" noTextEdit="1"/>
                </p:cNvSpPr>
                <p:nvPr/>
              </p:nvSpPr>
              <p:spPr bwMode="auto">
                <a:xfrm>
                  <a:off x="4195153" y="3426483"/>
                  <a:ext cx="1178382" cy="253916"/>
                </a:xfrm>
                <a:prstGeom prst="rect">
                  <a:avLst/>
                </a:prstGeom>
                <a:blipFill>
                  <a:blip r:embed="rId24"/>
                  <a:stretch>
                    <a:fillRect b="-11905"/>
                  </a:stretch>
                </a:blipFill>
              </p:spPr>
              <p:txBody>
                <a:bodyPr/>
                <a:lstStyle/>
                <a:p>
                  <a:r>
                    <a:rPr lang="en-US">
                      <a:noFill/>
                    </a:rPr>
                    <a:t> </a:t>
                  </a:r>
                </a:p>
              </p:txBody>
            </p:sp>
          </mc:Fallback>
        </mc:AlternateContent>
        <p:sp>
          <p:nvSpPr>
            <p:cNvPr id="185" name="Rectangle 9">
              <a:extLst>
                <a:ext uri="{FF2B5EF4-FFF2-40B4-BE49-F238E27FC236}">
                  <a16:creationId xmlns:a16="http://schemas.microsoft.com/office/drawing/2014/main" id="{B470CB2D-42F3-C4E6-64DB-26AADA00456D}"/>
                </a:ext>
              </a:extLst>
            </p:cNvPr>
            <p:cNvSpPr>
              <a:spLocks noChangeArrowheads="1"/>
            </p:cNvSpPr>
            <p:nvPr/>
          </p:nvSpPr>
          <p:spPr bwMode="auto">
            <a:xfrm>
              <a:off x="5233575" y="2561809"/>
              <a:ext cx="723349" cy="253916"/>
            </a:xfrm>
            <a:prstGeom prst="rect">
              <a:avLst/>
            </a:prstGeom>
            <a:noFill/>
          </p:spPr>
          <p:txBody>
            <a:bodyPr wrap="square" rtlCol="0">
              <a:spAutoFit/>
            </a:bodyPr>
            <a:lstStyle/>
            <a:p>
              <a:r>
                <a:rPr lang="de-DE" sz="1050" b="1" dirty="0">
                  <a:latin typeface="+mj-lt"/>
                  <a:ea typeface="Cambria" panose="02040503050406030204" pitchFamily="18" charset="0"/>
                </a:rPr>
                <a:t>Count</a:t>
              </a:r>
            </a:p>
          </p:txBody>
        </p:sp>
        <mc:AlternateContent xmlns:mc="http://schemas.openxmlformats.org/markup-compatibility/2006" xmlns:a14="http://schemas.microsoft.com/office/drawing/2010/main">
          <mc:Choice Requires="a14">
            <p:sp>
              <p:nvSpPr>
                <p:cNvPr id="186" name="Rectangle 9">
                  <a:extLst>
                    <a:ext uri="{FF2B5EF4-FFF2-40B4-BE49-F238E27FC236}">
                      <a16:creationId xmlns:a16="http://schemas.microsoft.com/office/drawing/2014/main" id="{09701D8C-FBBB-01C4-8F1E-96A9CEC7C6DE}"/>
                    </a:ext>
                  </a:extLst>
                </p:cNvPr>
                <p:cNvSpPr>
                  <a:spLocks noChangeArrowheads="1"/>
                </p:cNvSpPr>
                <p:nvPr/>
              </p:nvSpPr>
              <p:spPr bwMode="auto">
                <a:xfrm>
                  <a:off x="5006059" y="2889630"/>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ea typeface="Cambria" panose="02040503050406030204" pitchFamily="18" charset="0"/>
                          </a:rPr>
                          <m:t>44348</m:t>
                        </m:r>
                      </m:oMath>
                    </m:oMathPara>
                  </a14:m>
                  <a:endParaRPr lang="de-DE" sz="1050" dirty="0">
                    <a:latin typeface="+mj-lt"/>
                    <a:ea typeface="Cambria" panose="02040503050406030204" pitchFamily="18" charset="0"/>
                  </a:endParaRPr>
                </a:p>
              </p:txBody>
            </p:sp>
          </mc:Choice>
          <mc:Fallback xmlns="">
            <p:sp>
              <p:nvSpPr>
                <p:cNvPr id="186" name="Rectangle 9">
                  <a:extLst>
                    <a:ext uri="{FF2B5EF4-FFF2-40B4-BE49-F238E27FC236}">
                      <a16:creationId xmlns:a16="http://schemas.microsoft.com/office/drawing/2014/main" id="{09701D8C-FBBB-01C4-8F1E-96A9CEC7C6DE}"/>
                    </a:ext>
                  </a:extLst>
                </p:cNvPr>
                <p:cNvSpPr>
                  <a:spLocks noRot="1" noChangeAspect="1" noMove="1" noResize="1" noEditPoints="1" noAdjustHandles="1" noChangeArrowheads="1" noChangeShapeType="1" noTextEdit="1"/>
                </p:cNvSpPr>
                <p:nvPr/>
              </p:nvSpPr>
              <p:spPr bwMode="auto">
                <a:xfrm>
                  <a:off x="5006059" y="2889630"/>
                  <a:ext cx="1178382" cy="253916"/>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Rectangle 9">
                  <a:extLst>
                    <a:ext uri="{FF2B5EF4-FFF2-40B4-BE49-F238E27FC236}">
                      <a16:creationId xmlns:a16="http://schemas.microsoft.com/office/drawing/2014/main" id="{BF8BC81B-C262-02AB-4BA0-851624464056}"/>
                    </a:ext>
                  </a:extLst>
                </p:cNvPr>
                <p:cNvSpPr>
                  <a:spLocks noChangeArrowheads="1"/>
                </p:cNvSpPr>
                <p:nvPr/>
              </p:nvSpPr>
              <p:spPr bwMode="auto">
                <a:xfrm>
                  <a:off x="5006060" y="3159522"/>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dirty="0" smtClean="0">
                            <a:latin typeface="Cambria Math" panose="02040503050406030204" pitchFamily="18" charset="0"/>
                            <a:ea typeface="Cambria" panose="02040503050406030204" pitchFamily="18" charset="0"/>
                          </a:rPr>
                          <m:t>2</m:t>
                        </m:r>
                        <m:r>
                          <a:rPr lang="en-US" sz="1050" b="0" i="1" dirty="0" smtClean="0">
                            <a:latin typeface="Cambria Math" panose="02040503050406030204" pitchFamily="18" charset="0"/>
                            <a:ea typeface="Cambria" panose="02040503050406030204" pitchFamily="18" charset="0"/>
                          </a:rPr>
                          <m:t>7195</m:t>
                        </m:r>
                      </m:oMath>
                    </m:oMathPara>
                  </a14:m>
                  <a:endParaRPr lang="de-DE" sz="1050" dirty="0">
                    <a:latin typeface="+mj-lt"/>
                    <a:ea typeface="Cambria" panose="02040503050406030204" pitchFamily="18" charset="0"/>
                  </a:endParaRPr>
                </a:p>
              </p:txBody>
            </p:sp>
          </mc:Choice>
          <mc:Fallback xmlns="">
            <p:sp>
              <p:nvSpPr>
                <p:cNvPr id="187" name="Rectangle 9">
                  <a:extLst>
                    <a:ext uri="{FF2B5EF4-FFF2-40B4-BE49-F238E27FC236}">
                      <a16:creationId xmlns:a16="http://schemas.microsoft.com/office/drawing/2014/main" id="{BF8BC81B-C262-02AB-4BA0-851624464056}"/>
                    </a:ext>
                  </a:extLst>
                </p:cNvPr>
                <p:cNvSpPr>
                  <a:spLocks noRot="1" noChangeAspect="1" noMove="1" noResize="1" noEditPoints="1" noAdjustHandles="1" noChangeArrowheads="1" noChangeShapeType="1" noTextEdit="1"/>
                </p:cNvSpPr>
                <p:nvPr/>
              </p:nvSpPr>
              <p:spPr bwMode="auto">
                <a:xfrm>
                  <a:off x="5006060" y="3159522"/>
                  <a:ext cx="1178382" cy="253916"/>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Rectangle 9">
                  <a:extLst>
                    <a:ext uri="{FF2B5EF4-FFF2-40B4-BE49-F238E27FC236}">
                      <a16:creationId xmlns:a16="http://schemas.microsoft.com/office/drawing/2014/main" id="{1D98428F-9063-61F2-B0E9-DBF58222ACBC}"/>
                    </a:ext>
                  </a:extLst>
                </p:cNvPr>
                <p:cNvSpPr>
                  <a:spLocks noChangeArrowheads="1"/>
                </p:cNvSpPr>
                <p:nvPr/>
              </p:nvSpPr>
              <p:spPr bwMode="auto">
                <a:xfrm>
                  <a:off x="5006059" y="3426483"/>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ea typeface="Cambria" panose="02040503050406030204" pitchFamily="18" charset="0"/>
                          </a:rPr>
                          <m:t>35041</m:t>
                        </m:r>
                      </m:oMath>
                    </m:oMathPara>
                  </a14:m>
                  <a:endParaRPr lang="de-DE" sz="1050" dirty="0">
                    <a:latin typeface="+mj-lt"/>
                    <a:ea typeface="Cambria" panose="02040503050406030204" pitchFamily="18" charset="0"/>
                  </a:endParaRPr>
                </a:p>
              </p:txBody>
            </p:sp>
          </mc:Choice>
          <mc:Fallback xmlns="">
            <p:sp>
              <p:nvSpPr>
                <p:cNvPr id="188" name="Rectangle 9">
                  <a:extLst>
                    <a:ext uri="{FF2B5EF4-FFF2-40B4-BE49-F238E27FC236}">
                      <a16:creationId xmlns:a16="http://schemas.microsoft.com/office/drawing/2014/main" id="{1D98428F-9063-61F2-B0E9-DBF58222ACBC}"/>
                    </a:ext>
                  </a:extLst>
                </p:cNvPr>
                <p:cNvSpPr>
                  <a:spLocks noRot="1" noChangeAspect="1" noMove="1" noResize="1" noEditPoints="1" noAdjustHandles="1" noChangeArrowheads="1" noChangeShapeType="1" noTextEdit="1"/>
                </p:cNvSpPr>
                <p:nvPr/>
              </p:nvSpPr>
              <p:spPr bwMode="auto">
                <a:xfrm>
                  <a:off x="5006059" y="3426483"/>
                  <a:ext cx="1178382" cy="253916"/>
                </a:xfrm>
                <a:prstGeom prst="rect">
                  <a:avLst/>
                </a:prstGeom>
                <a:blipFill>
                  <a:blip r:embed="rId27"/>
                  <a:stretch>
                    <a:fillRect/>
                  </a:stretch>
                </a:blipFill>
              </p:spPr>
              <p:txBody>
                <a:bodyPr/>
                <a:lstStyle/>
                <a:p>
                  <a:r>
                    <a:rPr lang="en-US">
                      <a:noFill/>
                    </a:rPr>
                    <a:t> </a:t>
                  </a:r>
                </a:p>
              </p:txBody>
            </p:sp>
          </mc:Fallback>
        </mc:AlternateContent>
      </p:grpSp>
      <p:grpSp>
        <p:nvGrpSpPr>
          <p:cNvPr id="189" name="Group 188">
            <a:extLst>
              <a:ext uri="{FF2B5EF4-FFF2-40B4-BE49-F238E27FC236}">
                <a16:creationId xmlns:a16="http://schemas.microsoft.com/office/drawing/2014/main" id="{055E76CC-50EE-0883-CFCD-2CD3D51D0090}"/>
              </a:ext>
            </a:extLst>
          </p:cNvPr>
          <p:cNvGrpSpPr/>
          <p:nvPr/>
        </p:nvGrpSpPr>
        <p:grpSpPr>
          <a:xfrm>
            <a:off x="3045724" y="4451937"/>
            <a:ext cx="3138718" cy="1203522"/>
            <a:chOff x="3045724" y="2505653"/>
            <a:chExt cx="3138718" cy="1203522"/>
          </a:xfrm>
        </p:grpSpPr>
        <p:cxnSp>
          <p:nvCxnSpPr>
            <p:cNvPr id="190" name="Straight Connector 189">
              <a:extLst>
                <a:ext uri="{FF2B5EF4-FFF2-40B4-BE49-F238E27FC236}">
                  <a16:creationId xmlns:a16="http://schemas.microsoft.com/office/drawing/2014/main" id="{5CA0CAD5-59FE-7749-7E2E-611D16B76D76}"/>
                </a:ext>
              </a:extLst>
            </p:cNvPr>
            <p:cNvCxnSpPr>
              <a:cxnSpLocks/>
            </p:cNvCxnSpPr>
            <p:nvPr/>
          </p:nvCxnSpPr>
          <p:spPr>
            <a:xfrm>
              <a:off x="3045724" y="2505653"/>
              <a:ext cx="2757487"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1CB907DD-BEB8-5B6F-18EA-01379867A15C}"/>
                </a:ext>
              </a:extLst>
            </p:cNvPr>
            <p:cNvCxnSpPr>
              <a:cxnSpLocks/>
            </p:cNvCxnSpPr>
            <p:nvPr/>
          </p:nvCxnSpPr>
          <p:spPr>
            <a:xfrm>
              <a:off x="3045724" y="2837637"/>
              <a:ext cx="2757487" cy="0"/>
            </a:xfrm>
            <a:prstGeom prst="line">
              <a:avLst/>
            </a:prstGeom>
            <a:ln w="6350"/>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5F71F9F-ACBD-99F3-12C3-D404C183C4F3}"/>
                </a:ext>
              </a:extLst>
            </p:cNvPr>
            <p:cNvCxnSpPr>
              <a:cxnSpLocks/>
            </p:cNvCxnSpPr>
            <p:nvPr/>
          </p:nvCxnSpPr>
          <p:spPr>
            <a:xfrm>
              <a:off x="3045724" y="3709175"/>
              <a:ext cx="2757487" cy="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3" name="Rectangle 9">
                  <a:extLst>
                    <a:ext uri="{FF2B5EF4-FFF2-40B4-BE49-F238E27FC236}">
                      <a16:creationId xmlns:a16="http://schemas.microsoft.com/office/drawing/2014/main" id="{43AA04FC-E99C-214B-8934-B3C53645CCCD}"/>
                    </a:ext>
                  </a:extLst>
                </p:cNvPr>
                <p:cNvSpPr>
                  <a:spLocks noChangeArrowheads="1"/>
                </p:cNvSpPr>
                <p:nvPr/>
              </p:nvSpPr>
              <p:spPr bwMode="auto">
                <a:xfrm>
                  <a:off x="4422669" y="2538726"/>
                  <a:ext cx="72334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ea typeface="Cambria Math" panose="02040503050406030204" pitchFamily="18" charset="0"/>
                          </a:rPr>
                          <m:t>𝜷</m:t>
                        </m:r>
                      </m:oMath>
                    </m:oMathPara>
                  </a14:m>
                  <a:endParaRPr lang="de-DE" sz="1000" b="1" dirty="0">
                    <a:latin typeface="Cambria" panose="02040503050406030204" pitchFamily="18" charset="0"/>
                    <a:ea typeface="Cambria" panose="02040503050406030204" pitchFamily="18" charset="0"/>
                  </a:endParaRPr>
                </a:p>
              </p:txBody>
            </p:sp>
          </mc:Choice>
          <mc:Fallback xmlns="">
            <p:sp>
              <p:nvSpPr>
                <p:cNvPr id="193" name="Rectangle 9">
                  <a:extLst>
                    <a:ext uri="{FF2B5EF4-FFF2-40B4-BE49-F238E27FC236}">
                      <a16:creationId xmlns:a16="http://schemas.microsoft.com/office/drawing/2014/main" id="{43AA04FC-E99C-214B-8934-B3C53645CCCD}"/>
                    </a:ext>
                  </a:extLst>
                </p:cNvPr>
                <p:cNvSpPr>
                  <a:spLocks noRot="1" noChangeAspect="1" noMove="1" noResize="1" noEditPoints="1" noAdjustHandles="1" noChangeArrowheads="1" noChangeShapeType="1" noTextEdit="1"/>
                </p:cNvSpPr>
                <p:nvPr/>
              </p:nvSpPr>
              <p:spPr bwMode="auto">
                <a:xfrm>
                  <a:off x="4422669" y="2538726"/>
                  <a:ext cx="723349" cy="276999"/>
                </a:xfrm>
                <a:prstGeom prst="rect">
                  <a:avLst/>
                </a:prstGeom>
                <a:blipFill>
                  <a:blip r:embed="rId28"/>
                  <a:stretch>
                    <a:fillRect b="-6667"/>
                  </a:stretch>
                </a:blipFill>
              </p:spPr>
              <p:txBody>
                <a:bodyPr/>
                <a:lstStyle/>
                <a:p>
                  <a:r>
                    <a:rPr lang="en-US">
                      <a:noFill/>
                    </a:rPr>
                    <a:t> </a:t>
                  </a:r>
                </a:p>
              </p:txBody>
            </p:sp>
          </mc:Fallback>
        </mc:AlternateContent>
        <p:sp>
          <p:nvSpPr>
            <p:cNvPr id="194" name="Rectangle 9">
              <a:extLst>
                <a:ext uri="{FF2B5EF4-FFF2-40B4-BE49-F238E27FC236}">
                  <a16:creationId xmlns:a16="http://schemas.microsoft.com/office/drawing/2014/main" id="{E38CD6F6-7443-EBD8-2E70-46B11580E2E0}"/>
                </a:ext>
              </a:extLst>
            </p:cNvPr>
            <p:cNvSpPr>
              <a:spLocks noChangeArrowheads="1"/>
            </p:cNvSpPr>
            <p:nvPr/>
          </p:nvSpPr>
          <p:spPr bwMode="auto">
            <a:xfrm>
              <a:off x="3083984" y="2561809"/>
              <a:ext cx="723349" cy="253916"/>
            </a:xfrm>
            <a:prstGeom prst="rect">
              <a:avLst/>
            </a:prstGeom>
            <a:noFill/>
          </p:spPr>
          <p:txBody>
            <a:bodyPr wrap="square" rtlCol="0">
              <a:spAutoFit/>
            </a:bodyPr>
            <a:lstStyle/>
            <a:p>
              <a:r>
                <a:rPr lang="de-DE" sz="1050" b="1" dirty="0">
                  <a:latin typeface="+mj-lt"/>
                  <a:ea typeface="Cambria" panose="02040503050406030204" pitchFamily="18" charset="0"/>
                </a:rPr>
                <a:t>MLP</a:t>
              </a:r>
            </a:p>
          </p:txBody>
        </p:sp>
        <p:sp>
          <p:nvSpPr>
            <p:cNvPr id="195" name="Rectangle 9">
              <a:extLst>
                <a:ext uri="{FF2B5EF4-FFF2-40B4-BE49-F238E27FC236}">
                  <a16:creationId xmlns:a16="http://schemas.microsoft.com/office/drawing/2014/main" id="{8A11C1F7-5FA1-89F9-53BB-2F252AD64FC4}"/>
                </a:ext>
              </a:extLst>
            </p:cNvPr>
            <p:cNvSpPr>
              <a:spLocks noChangeArrowheads="1"/>
            </p:cNvSpPr>
            <p:nvPr/>
          </p:nvSpPr>
          <p:spPr bwMode="auto">
            <a:xfrm>
              <a:off x="3045724" y="2889630"/>
              <a:ext cx="723349" cy="253916"/>
            </a:xfrm>
            <a:prstGeom prst="rect">
              <a:avLst/>
            </a:prstGeom>
            <a:noFill/>
          </p:spPr>
          <p:txBody>
            <a:bodyPr wrap="square" rtlCol="0">
              <a:spAutoFit/>
            </a:bodyPr>
            <a:lstStyle/>
            <a:p>
              <a:r>
                <a:rPr lang="de-DE" sz="1050" dirty="0" err="1">
                  <a:latin typeface="+mj-lt"/>
                  <a:ea typeface="Cambria" panose="02040503050406030204" pitchFamily="18" charset="0"/>
                </a:rPr>
                <a:t>Intercept</a:t>
              </a:r>
              <a:endParaRPr lang="de-DE" sz="1050" dirty="0">
                <a:latin typeface="+mj-lt"/>
                <a:ea typeface="Cambria" panose="02040503050406030204" pitchFamily="18" charset="0"/>
              </a:endParaRPr>
            </a:p>
          </p:txBody>
        </p:sp>
        <p:sp>
          <p:nvSpPr>
            <p:cNvPr id="196" name="Rectangle 9">
              <a:extLst>
                <a:ext uri="{FF2B5EF4-FFF2-40B4-BE49-F238E27FC236}">
                  <a16:creationId xmlns:a16="http://schemas.microsoft.com/office/drawing/2014/main" id="{B28007C6-F677-7672-F597-5E048E1BFF99}"/>
                </a:ext>
              </a:extLst>
            </p:cNvPr>
            <p:cNvSpPr>
              <a:spLocks noChangeArrowheads="1"/>
            </p:cNvSpPr>
            <p:nvPr/>
          </p:nvSpPr>
          <p:spPr bwMode="auto">
            <a:xfrm>
              <a:off x="3045724" y="3159522"/>
              <a:ext cx="1169987" cy="253916"/>
            </a:xfrm>
            <a:prstGeom prst="rect">
              <a:avLst/>
            </a:prstGeom>
            <a:noFill/>
          </p:spPr>
          <p:txBody>
            <a:bodyPr wrap="square" rtlCol="0">
              <a:spAutoFit/>
            </a:bodyPr>
            <a:lstStyle/>
            <a:p>
              <a:r>
                <a:rPr lang="de-DE" sz="1050" dirty="0" err="1">
                  <a:latin typeface="+mj-lt"/>
                  <a:ea typeface="Cambria" panose="02040503050406030204" pitchFamily="18" charset="0"/>
                </a:rPr>
                <a:t>Sentiment_Neg</a:t>
              </a:r>
              <a:endParaRPr lang="de-DE" sz="1050" dirty="0">
                <a:latin typeface="+mj-lt"/>
                <a:ea typeface="Cambria" panose="02040503050406030204" pitchFamily="18" charset="0"/>
              </a:endParaRPr>
            </a:p>
          </p:txBody>
        </p:sp>
        <p:sp>
          <p:nvSpPr>
            <p:cNvPr id="197" name="Rectangle 9">
              <a:extLst>
                <a:ext uri="{FF2B5EF4-FFF2-40B4-BE49-F238E27FC236}">
                  <a16:creationId xmlns:a16="http://schemas.microsoft.com/office/drawing/2014/main" id="{F08F3FB9-C7EF-E1B1-D9BC-A8ED7499D888}"/>
                </a:ext>
              </a:extLst>
            </p:cNvPr>
            <p:cNvSpPr>
              <a:spLocks noChangeArrowheads="1"/>
            </p:cNvSpPr>
            <p:nvPr/>
          </p:nvSpPr>
          <p:spPr bwMode="auto">
            <a:xfrm>
              <a:off x="3045724" y="3426483"/>
              <a:ext cx="1103312" cy="253916"/>
            </a:xfrm>
            <a:prstGeom prst="rect">
              <a:avLst/>
            </a:prstGeom>
            <a:noFill/>
          </p:spPr>
          <p:txBody>
            <a:bodyPr wrap="square" rtlCol="0">
              <a:spAutoFit/>
            </a:bodyPr>
            <a:lstStyle/>
            <a:p>
              <a:r>
                <a:rPr lang="de-DE" sz="1050" dirty="0" err="1">
                  <a:latin typeface="+mj-lt"/>
                  <a:ea typeface="Cambria" panose="02040503050406030204" pitchFamily="18" charset="0"/>
                </a:rPr>
                <a:t>Sentiment_Pos</a:t>
              </a:r>
              <a:endParaRPr lang="de-DE" sz="1050" dirty="0">
                <a:latin typeface="+mj-lt"/>
                <a:ea typeface="Cambria" panose="02040503050406030204" pitchFamily="18" charset="0"/>
              </a:endParaRPr>
            </a:p>
          </p:txBody>
        </p:sp>
        <mc:AlternateContent xmlns:mc="http://schemas.openxmlformats.org/markup-compatibility/2006" xmlns:a14="http://schemas.microsoft.com/office/drawing/2010/main">
          <mc:Choice Requires="a14">
            <p:sp>
              <p:nvSpPr>
                <p:cNvPr id="198" name="Rectangle 9">
                  <a:extLst>
                    <a:ext uri="{FF2B5EF4-FFF2-40B4-BE49-F238E27FC236}">
                      <a16:creationId xmlns:a16="http://schemas.microsoft.com/office/drawing/2014/main" id="{BD43E820-6562-6716-48AB-C36AAAE61843}"/>
                    </a:ext>
                  </a:extLst>
                </p:cNvPr>
                <p:cNvSpPr>
                  <a:spLocks noChangeArrowheads="1"/>
                </p:cNvSpPr>
                <p:nvPr/>
              </p:nvSpPr>
              <p:spPr bwMode="auto">
                <a:xfrm>
                  <a:off x="4195153" y="2889630"/>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1050" i="1" dirty="0" smtClean="0">
                            <a:latin typeface="Cambria Math" panose="02040503050406030204" pitchFamily="18" charset="0"/>
                            <a:ea typeface="Cambria" panose="02040503050406030204" pitchFamily="18" charset="0"/>
                          </a:rPr>
                          <m:t>−0.00</m:t>
                        </m:r>
                        <m:r>
                          <a:rPr lang="en-US" sz="1050" b="0" i="1" dirty="0" smtClean="0">
                            <a:latin typeface="Cambria Math" panose="02040503050406030204" pitchFamily="18" charset="0"/>
                            <a:ea typeface="Cambria" panose="02040503050406030204" pitchFamily="18" charset="0"/>
                          </a:rPr>
                          <m:t>08%</m:t>
                        </m:r>
                      </m:oMath>
                    </m:oMathPara>
                  </a14:m>
                  <a:endParaRPr lang="de-DE" sz="1050" dirty="0">
                    <a:latin typeface="+mj-lt"/>
                    <a:ea typeface="Cambria" panose="02040503050406030204" pitchFamily="18" charset="0"/>
                  </a:endParaRPr>
                </a:p>
              </p:txBody>
            </p:sp>
          </mc:Choice>
          <mc:Fallback xmlns="">
            <p:sp>
              <p:nvSpPr>
                <p:cNvPr id="198" name="Rectangle 9">
                  <a:extLst>
                    <a:ext uri="{FF2B5EF4-FFF2-40B4-BE49-F238E27FC236}">
                      <a16:creationId xmlns:a16="http://schemas.microsoft.com/office/drawing/2014/main" id="{BD43E820-6562-6716-48AB-C36AAAE61843}"/>
                    </a:ext>
                  </a:extLst>
                </p:cNvPr>
                <p:cNvSpPr>
                  <a:spLocks noRot="1" noChangeAspect="1" noMove="1" noResize="1" noEditPoints="1" noAdjustHandles="1" noChangeArrowheads="1" noChangeShapeType="1" noTextEdit="1"/>
                </p:cNvSpPr>
                <p:nvPr/>
              </p:nvSpPr>
              <p:spPr bwMode="auto">
                <a:xfrm>
                  <a:off x="4195153" y="2889630"/>
                  <a:ext cx="1178382" cy="253916"/>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Rectangle 9">
                  <a:extLst>
                    <a:ext uri="{FF2B5EF4-FFF2-40B4-BE49-F238E27FC236}">
                      <a16:creationId xmlns:a16="http://schemas.microsoft.com/office/drawing/2014/main" id="{B548BBA0-0015-6762-F299-C56B655BCA5B}"/>
                    </a:ext>
                  </a:extLst>
                </p:cNvPr>
                <p:cNvSpPr>
                  <a:spLocks noChangeArrowheads="1"/>
                </p:cNvSpPr>
                <p:nvPr/>
              </p:nvSpPr>
              <p:spPr bwMode="auto">
                <a:xfrm>
                  <a:off x="4195154" y="3159522"/>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de-DE" sz="1050" i="1" dirty="0" smtClean="0">
                                <a:latin typeface="Cambria Math" panose="02040503050406030204" pitchFamily="18" charset="0"/>
                                <a:ea typeface="Cambria" panose="02040503050406030204" pitchFamily="18" charset="0"/>
                              </a:rPr>
                            </m:ctrlPr>
                          </m:sSupPr>
                          <m:e>
                            <m:r>
                              <a:rPr lang="en-US" sz="1050" b="0" i="1" dirty="0" smtClean="0">
                                <a:latin typeface="Cambria Math" panose="02040503050406030204" pitchFamily="18" charset="0"/>
                                <a:ea typeface="Cambria" panose="02040503050406030204" pitchFamily="18" charset="0"/>
                              </a:rPr>
                              <m:t>−</m:t>
                            </m:r>
                            <m:r>
                              <a:rPr lang="de-DE" sz="1050" i="1" dirty="0">
                                <a:latin typeface="Cambria Math" panose="02040503050406030204" pitchFamily="18" charset="0"/>
                                <a:ea typeface="Cambria" panose="02040503050406030204" pitchFamily="18" charset="0"/>
                              </a:rPr>
                              <m:t>0.0</m:t>
                            </m:r>
                            <m:r>
                              <a:rPr lang="en-US" sz="1050" b="0" i="1" dirty="0" smtClean="0">
                                <a:latin typeface="Cambria Math" panose="02040503050406030204" pitchFamily="18" charset="0"/>
                                <a:ea typeface="Cambria" panose="02040503050406030204" pitchFamily="18" charset="0"/>
                              </a:rPr>
                              <m:t>2</m:t>
                            </m:r>
                            <m:r>
                              <a:rPr lang="de-DE" sz="1050" i="1" dirty="0">
                                <a:latin typeface="Cambria Math" panose="02040503050406030204" pitchFamily="18" charset="0"/>
                                <a:ea typeface="Cambria" panose="02040503050406030204" pitchFamily="18" charset="0"/>
                              </a:rPr>
                              <m:t>6</m:t>
                            </m:r>
                            <m:r>
                              <a:rPr lang="en-US" sz="1050" b="0" i="1" dirty="0" smtClean="0">
                                <a:latin typeface="Cambria Math" panose="02040503050406030204" pitchFamily="18" charset="0"/>
                                <a:ea typeface="Cambria" panose="02040503050406030204" pitchFamily="18" charset="0"/>
                              </a:rPr>
                              <m:t>5%</m:t>
                            </m:r>
                          </m:e>
                          <m:sup>
                            <m:r>
                              <a:rPr lang="en-US" sz="1050" b="0" i="1" dirty="0" smtClean="0">
                                <a:latin typeface="Cambria Math" panose="02040503050406030204" pitchFamily="18" charset="0"/>
                                <a:ea typeface="Cambria" panose="02040503050406030204" pitchFamily="18" charset="0"/>
                              </a:rPr>
                              <m:t>∗</m:t>
                            </m:r>
                          </m:sup>
                        </m:sSup>
                      </m:oMath>
                    </m:oMathPara>
                  </a14:m>
                  <a:endParaRPr lang="de-DE" sz="1050" dirty="0">
                    <a:latin typeface="+mj-lt"/>
                    <a:ea typeface="Cambria" panose="02040503050406030204" pitchFamily="18" charset="0"/>
                  </a:endParaRPr>
                </a:p>
              </p:txBody>
            </p:sp>
          </mc:Choice>
          <mc:Fallback xmlns="">
            <p:sp>
              <p:nvSpPr>
                <p:cNvPr id="199" name="Rectangle 9">
                  <a:extLst>
                    <a:ext uri="{FF2B5EF4-FFF2-40B4-BE49-F238E27FC236}">
                      <a16:creationId xmlns:a16="http://schemas.microsoft.com/office/drawing/2014/main" id="{B548BBA0-0015-6762-F299-C56B655BCA5B}"/>
                    </a:ext>
                  </a:extLst>
                </p:cNvPr>
                <p:cNvSpPr>
                  <a:spLocks noRot="1" noChangeAspect="1" noMove="1" noResize="1" noEditPoints="1" noAdjustHandles="1" noChangeArrowheads="1" noChangeShapeType="1" noTextEdit="1"/>
                </p:cNvSpPr>
                <p:nvPr/>
              </p:nvSpPr>
              <p:spPr bwMode="auto">
                <a:xfrm>
                  <a:off x="4195154" y="3159522"/>
                  <a:ext cx="1178382" cy="253916"/>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0" name="Rectangle 9">
                  <a:extLst>
                    <a:ext uri="{FF2B5EF4-FFF2-40B4-BE49-F238E27FC236}">
                      <a16:creationId xmlns:a16="http://schemas.microsoft.com/office/drawing/2014/main" id="{EDB4F1C1-BD94-1AD9-891C-9B11AACD6E77}"/>
                    </a:ext>
                  </a:extLst>
                </p:cNvPr>
                <p:cNvSpPr>
                  <a:spLocks noChangeArrowheads="1"/>
                </p:cNvSpPr>
                <p:nvPr/>
              </p:nvSpPr>
              <p:spPr bwMode="auto">
                <a:xfrm>
                  <a:off x="4195153" y="3426483"/>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ea typeface="Cambria" panose="02040503050406030204" pitchFamily="18" charset="0"/>
                          </a:rPr>
                          <m:t>−0.0014%</m:t>
                        </m:r>
                      </m:oMath>
                    </m:oMathPara>
                  </a14:m>
                  <a:endParaRPr lang="de-DE" sz="1050" dirty="0">
                    <a:latin typeface="+mj-lt"/>
                    <a:ea typeface="Cambria" panose="02040503050406030204" pitchFamily="18" charset="0"/>
                  </a:endParaRPr>
                </a:p>
              </p:txBody>
            </p:sp>
          </mc:Choice>
          <mc:Fallback xmlns="">
            <p:sp>
              <p:nvSpPr>
                <p:cNvPr id="200" name="Rectangle 9">
                  <a:extLst>
                    <a:ext uri="{FF2B5EF4-FFF2-40B4-BE49-F238E27FC236}">
                      <a16:creationId xmlns:a16="http://schemas.microsoft.com/office/drawing/2014/main" id="{EDB4F1C1-BD94-1AD9-891C-9B11AACD6E77}"/>
                    </a:ext>
                  </a:extLst>
                </p:cNvPr>
                <p:cNvSpPr>
                  <a:spLocks noRot="1" noChangeAspect="1" noMove="1" noResize="1" noEditPoints="1" noAdjustHandles="1" noChangeArrowheads="1" noChangeShapeType="1" noTextEdit="1"/>
                </p:cNvSpPr>
                <p:nvPr/>
              </p:nvSpPr>
              <p:spPr bwMode="auto">
                <a:xfrm>
                  <a:off x="4195153" y="3426483"/>
                  <a:ext cx="1178382" cy="253916"/>
                </a:xfrm>
                <a:prstGeom prst="rect">
                  <a:avLst/>
                </a:prstGeom>
                <a:blipFill>
                  <a:blip r:embed="rId31"/>
                  <a:stretch>
                    <a:fillRect/>
                  </a:stretch>
                </a:blipFill>
              </p:spPr>
              <p:txBody>
                <a:bodyPr/>
                <a:lstStyle/>
                <a:p>
                  <a:r>
                    <a:rPr lang="en-US">
                      <a:noFill/>
                    </a:rPr>
                    <a:t> </a:t>
                  </a:r>
                </a:p>
              </p:txBody>
            </p:sp>
          </mc:Fallback>
        </mc:AlternateContent>
        <p:sp>
          <p:nvSpPr>
            <p:cNvPr id="201" name="Rectangle 9">
              <a:extLst>
                <a:ext uri="{FF2B5EF4-FFF2-40B4-BE49-F238E27FC236}">
                  <a16:creationId xmlns:a16="http://schemas.microsoft.com/office/drawing/2014/main" id="{ED3F535A-4923-987C-9534-58077DB52A95}"/>
                </a:ext>
              </a:extLst>
            </p:cNvPr>
            <p:cNvSpPr>
              <a:spLocks noChangeArrowheads="1"/>
            </p:cNvSpPr>
            <p:nvPr/>
          </p:nvSpPr>
          <p:spPr bwMode="auto">
            <a:xfrm>
              <a:off x="5233575" y="2561809"/>
              <a:ext cx="723349" cy="253916"/>
            </a:xfrm>
            <a:prstGeom prst="rect">
              <a:avLst/>
            </a:prstGeom>
            <a:noFill/>
          </p:spPr>
          <p:txBody>
            <a:bodyPr wrap="square" rtlCol="0">
              <a:spAutoFit/>
            </a:bodyPr>
            <a:lstStyle/>
            <a:p>
              <a:r>
                <a:rPr lang="de-DE" sz="1050" b="1" dirty="0">
                  <a:latin typeface="+mj-lt"/>
                  <a:ea typeface="Cambria" panose="02040503050406030204" pitchFamily="18" charset="0"/>
                </a:rPr>
                <a:t>Count</a:t>
              </a:r>
            </a:p>
          </p:txBody>
        </p:sp>
        <mc:AlternateContent xmlns:mc="http://schemas.openxmlformats.org/markup-compatibility/2006" xmlns:a14="http://schemas.microsoft.com/office/drawing/2010/main">
          <mc:Choice Requires="a14">
            <p:sp>
              <p:nvSpPr>
                <p:cNvPr id="202" name="Rectangle 9">
                  <a:extLst>
                    <a:ext uri="{FF2B5EF4-FFF2-40B4-BE49-F238E27FC236}">
                      <a16:creationId xmlns:a16="http://schemas.microsoft.com/office/drawing/2014/main" id="{F3456432-2B64-8BBD-18E9-F511767BAC5B}"/>
                    </a:ext>
                  </a:extLst>
                </p:cNvPr>
                <p:cNvSpPr>
                  <a:spLocks noChangeArrowheads="1"/>
                </p:cNvSpPr>
                <p:nvPr/>
              </p:nvSpPr>
              <p:spPr bwMode="auto">
                <a:xfrm>
                  <a:off x="5006059" y="2889630"/>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dirty="0">
                            <a:latin typeface="Cambria Math" panose="02040503050406030204" pitchFamily="18" charset="0"/>
                            <a:ea typeface="Cambria" panose="02040503050406030204" pitchFamily="18" charset="0"/>
                          </a:rPr>
                          <m:t>100064</m:t>
                        </m:r>
                      </m:oMath>
                    </m:oMathPara>
                  </a14:m>
                  <a:endParaRPr lang="de-DE" sz="1050" dirty="0">
                    <a:latin typeface="+mj-lt"/>
                    <a:ea typeface="Cambria" panose="02040503050406030204" pitchFamily="18" charset="0"/>
                  </a:endParaRPr>
                </a:p>
              </p:txBody>
            </p:sp>
          </mc:Choice>
          <mc:Fallback xmlns="">
            <p:sp>
              <p:nvSpPr>
                <p:cNvPr id="202" name="Rectangle 9">
                  <a:extLst>
                    <a:ext uri="{FF2B5EF4-FFF2-40B4-BE49-F238E27FC236}">
                      <a16:creationId xmlns:a16="http://schemas.microsoft.com/office/drawing/2014/main" id="{F3456432-2B64-8BBD-18E9-F511767BAC5B}"/>
                    </a:ext>
                  </a:extLst>
                </p:cNvPr>
                <p:cNvSpPr>
                  <a:spLocks noRot="1" noChangeAspect="1" noMove="1" noResize="1" noEditPoints="1" noAdjustHandles="1" noChangeArrowheads="1" noChangeShapeType="1" noTextEdit="1"/>
                </p:cNvSpPr>
                <p:nvPr/>
              </p:nvSpPr>
              <p:spPr bwMode="auto">
                <a:xfrm>
                  <a:off x="5006059" y="2889630"/>
                  <a:ext cx="1178382" cy="253916"/>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Rectangle 9">
                  <a:extLst>
                    <a:ext uri="{FF2B5EF4-FFF2-40B4-BE49-F238E27FC236}">
                      <a16:creationId xmlns:a16="http://schemas.microsoft.com/office/drawing/2014/main" id="{6F590CFD-0B1A-F946-BA88-87F5D70C0C94}"/>
                    </a:ext>
                  </a:extLst>
                </p:cNvPr>
                <p:cNvSpPr>
                  <a:spLocks noChangeArrowheads="1"/>
                </p:cNvSpPr>
                <p:nvPr/>
              </p:nvSpPr>
              <p:spPr bwMode="auto">
                <a:xfrm>
                  <a:off x="5006060" y="3159522"/>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dirty="0" smtClean="0">
                            <a:latin typeface="Cambria Math" panose="02040503050406030204" pitchFamily="18" charset="0"/>
                            <a:ea typeface="Cambria" panose="02040503050406030204" pitchFamily="18" charset="0"/>
                          </a:rPr>
                          <m:t>1</m:t>
                        </m:r>
                        <m:r>
                          <a:rPr lang="en-US" sz="1050" b="0" i="1" dirty="0" smtClean="0">
                            <a:latin typeface="Cambria Math" panose="02040503050406030204" pitchFamily="18" charset="0"/>
                            <a:ea typeface="Cambria" panose="02040503050406030204" pitchFamily="18" charset="0"/>
                          </a:rPr>
                          <m:t>74</m:t>
                        </m:r>
                      </m:oMath>
                    </m:oMathPara>
                  </a14:m>
                  <a:endParaRPr lang="de-DE" sz="1050" dirty="0">
                    <a:latin typeface="+mj-lt"/>
                    <a:ea typeface="Cambria" panose="02040503050406030204" pitchFamily="18" charset="0"/>
                  </a:endParaRPr>
                </a:p>
              </p:txBody>
            </p:sp>
          </mc:Choice>
          <mc:Fallback xmlns="">
            <p:sp>
              <p:nvSpPr>
                <p:cNvPr id="203" name="Rectangle 9">
                  <a:extLst>
                    <a:ext uri="{FF2B5EF4-FFF2-40B4-BE49-F238E27FC236}">
                      <a16:creationId xmlns:a16="http://schemas.microsoft.com/office/drawing/2014/main" id="{6F590CFD-0B1A-F946-BA88-87F5D70C0C94}"/>
                    </a:ext>
                  </a:extLst>
                </p:cNvPr>
                <p:cNvSpPr>
                  <a:spLocks noRot="1" noChangeAspect="1" noMove="1" noResize="1" noEditPoints="1" noAdjustHandles="1" noChangeArrowheads="1" noChangeShapeType="1" noTextEdit="1"/>
                </p:cNvSpPr>
                <p:nvPr/>
              </p:nvSpPr>
              <p:spPr bwMode="auto">
                <a:xfrm>
                  <a:off x="5006060" y="3159522"/>
                  <a:ext cx="1178382" cy="253916"/>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Rectangle 9">
                  <a:extLst>
                    <a:ext uri="{FF2B5EF4-FFF2-40B4-BE49-F238E27FC236}">
                      <a16:creationId xmlns:a16="http://schemas.microsoft.com/office/drawing/2014/main" id="{AEEC4391-A2C0-C67C-B43D-32D306B8B305}"/>
                    </a:ext>
                  </a:extLst>
                </p:cNvPr>
                <p:cNvSpPr>
                  <a:spLocks noChangeArrowheads="1"/>
                </p:cNvSpPr>
                <p:nvPr/>
              </p:nvSpPr>
              <p:spPr bwMode="auto">
                <a:xfrm>
                  <a:off x="5006059" y="3426483"/>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ea typeface="Cambria" panose="02040503050406030204" pitchFamily="18" charset="0"/>
                          </a:rPr>
                          <m:t>6346</m:t>
                        </m:r>
                      </m:oMath>
                    </m:oMathPara>
                  </a14:m>
                  <a:endParaRPr lang="de-DE" sz="1050" dirty="0">
                    <a:latin typeface="+mj-lt"/>
                    <a:ea typeface="Cambria" panose="02040503050406030204" pitchFamily="18" charset="0"/>
                  </a:endParaRPr>
                </a:p>
              </p:txBody>
            </p:sp>
          </mc:Choice>
          <mc:Fallback xmlns="">
            <p:sp>
              <p:nvSpPr>
                <p:cNvPr id="204" name="Rectangle 9">
                  <a:extLst>
                    <a:ext uri="{FF2B5EF4-FFF2-40B4-BE49-F238E27FC236}">
                      <a16:creationId xmlns:a16="http://schemas.microsoft.com/office/drawing/2014/main" id="{AEEC4391-A2C0-C67C-B43D-32D306B8B305}"/>
                    </a:ext>
                  </a:extLst>
                </p:cNvPr>
                <p:cNvSpPr>
                  <a:spLocks noRot="1" noChangeAspect="1" noMove="1" noResize="1" noEditPoints="1" noAdjustHandles="1" noChangeArrowheads="1" noChangeShapeType="1" noTextEdit="1"/>
                </p:cNvSpPr>
                <p:nvPr/>
              </p:nvSpPr>
              <p:spPr bwMode="auto">
                <a:xfrm>
                  <a:off x="5006059" y="3426483"/>
                  <a:ext cx="1178382" cy="253916"/>
                </a:xfrm>
                <a:prstGeom prst="rect">
                  <a:avLst/>
                </a:prstGeom>
                <a:blipFill>
                  <a:blip r:embed="rId34"/>
                  <a:stretch>
                    <a:fillRect/>
                  </a:stretch>
                </a:blipFill>
              </p:spPr>
              <p:txBody>
                <a:bodyPr/>
                <a:lstStyle/>
                <a:p>
                  <a:r>
                    <a:rPr lang="en-US">
                      <a:noFill/>
                    </a:rPr>
                    <a:t> </a:t>
                  </a:r>
                </a:p>
              </p:txBody>
            </p:sp>
          </mc:Fallback>
        </mc:AlternateContent>
      </p:grpSp>
      <p:sp>
        <p:nvSpPr>
          <p:cNvPr id="206" name="Rectangle 9">
            <a:extLst>
              <a:ext uri="{FF2B5EF4-FFF2-40B4-BE49-F238E27FC236}">
                <a16:creationId xmlns:a16="http://schemas.microsoft.com/office/drawing/2014/main" id="{DA42EE67-7E74-2C2C-AA68-39D811076D57}"/>
              </a:ext>
            </a:extLst>
          </p:cNvPr>
          <p:cNvSpPr>
            <a:spLocks noChangeArrowheads="1"/>
          </p:cNvSpPr>
          <p:nvPr/>
        </p:nvSpPr>
        <p:spPr bwMode="auto">
          <a:xfrm>
            <a:off x="6184626" y="2344978"/>
            <a:ext cx="2646566" cy="1569660"/>
          </a:xfrm>
          <a:prstGeom prst="rect">
            <a:avLst/>
          </a:prstGeom>
          <a:noFill/>
        </p:spPr>
        <p:txBody>
          <a:bodyPr wrap="square" rtlCol="0">
            <a:spAutoFit/>
          </a:bodyPr>
          <a:lstStyle/>
          <a:p>
            <a:pPr marL="171450" indent="-171450">
              <a:buFont typeface="Arial" panose="020B0604020202020204" pitchFamily="34" charset="0"/>
              <a:buChar char="•"/>
            </a:pPr>
            <a:r>
              <a:rPr lang="en-US" altLang="en-US" sz="1200" dirty="0">
                <a:latin typeface="+mj-lt"/>
                <a:ea typeface="Open Sans" panose="020B0606030504020204" pitchFamily="34" charset="0"/>
                <a:cs typeface="Open Sans" panose="020B0606030504020204" pitchFamily="34" charset="0"/>
              </a:rPr>
              <a:t>SVM effectively </a:t>
            </a:r>
            <a:r>
              <a:rPr lang="en-US" altLang="en-US" sz="1200" b="1" dirty="0">
                <a:latin typeface="+mj-lt"/>
                <a:ea typeface="Open Sans" panose="020B0606030504020204" pitchFamily="34" charset="0"/>
                <a:cs typeface="Open Sans" panose="020B0606030504020204" pitchFamily="34" charset="0"/>
              </a:rPr>
              <a:t>predicts stock decreases</a:t>
            </a:r>
            <a:r>
              <a:rPr lang="en-US" altLang="en-US" sz="1200" dirty="0">
                <a:latin typeface="+mj-lt"/>
                <a:ea typeface="Open Sans" panose="020B0606030504020204" pitchFamily="34" charset="0"/>
                <a:cs typeface="Open Sans" panose="020B0606030504020204" pitchFamily="34" charset="0"/>
              </a:rPr>
              <a:t> with negative news and hints at a correct direction for positive sentiment</a:t>
            </a:r>
          </a:p>
          <a:p>
            <a:pPr marL="171450" indent="-171450">
              <a:buFont typeface="Arial" panose="020B0604020202020204" pitchFamily="34" charset="0"/>
              <a:buChar char="•"/>
            </a:pPr>
            <a:r>
              <a:rPr lang="en-US" altLang="en-US" sz="1200" dirty="0">
                <a:latin typeface="+mj-lt"/>
                <a:ea typeface="Open Sans" panose="020B0606030504020204" pitchFamily="34" charset="0"/>
                <a:cs typeface="Open Sans" panose="020B0606030504020204" pitchFamily="34" charset="0"/>
              </a:rPr>
              <a:t>Performance issues can stem from the </a:t>
            </a:r>
            <a:r>
              <a:rPr lang="en-US" altLang="en-US" sz="1200" b="1" dirty="0">
                <a:latin typeface="+mj-lt"/>
                <a:ea typeface="Open Sans" panose="020B0606030504020204" pitchFamily="34" charset="0"/>
                <a:cs typeface="Open Sans" panose="020B0606030504020204" pitchFamily="34" charset="0"/>
              </a:rPr>
              <a:t>small training data set</a:t>
            </a:r>
            <a:r>
              <a:rPr lang="en-US" altLang="en-US" sz="1200" dirty="0">
                <a:latin typeface="+mj-lt"/>
                <a:ea typeface="Open Sans" panose="020B0606030504020204" pitchFamily="34" charset="0"/>
                <a:cs typeface="Open Sans" panose="020B0606030504020204" pitchFamily="34" charset="0"/>
              </a:rPr>
              <a:t>, </a:t>
            </a:r>
            <a:r>
              <a:rPr lang="en-US" altLang="en-US" sz="1200" b="1" dirty="0">
                <a:latin typeface="+mj-lt"/>
                <a:ea typeface="Open Sans" panose="020B0606030504020204" pitchFamily="34" charset="0"/>
                <a:cs typeface="Open Sans" panose="020B0606030504020204" pitchFamily="34" charset="0"/>
              </a:rPr>
              <a:t>affecting</a:t>
            </a:r>
            <a:r>
              <a:rPr lang="en-US" altLang="en-US" sz="1200" dirty="0">
                <a:latin typeface="+mj-lt"/>
                <a:ea typeface="Open Sans" panose="020B0606030504020204" pitchFamily="34" charset="0"/>
                <a:cs typeface="Open Sans" panose="020B0606030504020204" pitchFamily="34" charset="0"/>
              </a:rPr>
              <a:t> the </a:t>
            </a:r>
            <a:r>
              <a:rPr lang="en-US" altLang="en-US" sz="1200" b="1" dirty="0">
                <a:latin typeface="+mj-lt"/>
                <a:ea typeface="Open Sans" panose="020B0606030504020204" pitchFamily="34" charset="0"/>
                <a:cs typeface="Open Sans" panose="020B0606030504020204" pitchFamily="34" charset="0"/>
              </a:rPr>
              <a:t>reliability</a:t>
            </a:r>
            <a:r>
              <a:rPr lang="en-US" altLang="en-US" sz="1200" dirty="0">
                <a:latin typeface="+mj-lt"/>
                <a:ea typeface="Open Sans" panose="020B0606030504020204" pitchFamily="34" charset="0"/>
                <a:cs typeface="Open Sans" panose="020B0606030504020204" pitchFamily="34" charset="0"/>
              </a:rPr>
              <a:t> of its sentiment classifications</a:t>
            </a:r>
          </a:p>
        </p:txBody>
      </p:sp>
      <p:sp>
        <p:nvSpPr>
          <p:cNvPr id="207" name="Rectangle 9">
            <a:extLst>
              <a:ext uri="{FF2B5EF4-FFF2-40B4-BE49-F238E27FC236}">
                <a16:creationId xmlns:a16="http://schemas.microsoft.com/office/drawing/2014/main" id="{968B5BAE-1256-1BCE-CDC9-5B7C63554E35}"/>
              </a:ext>
            </a:extLst>
          </p:cNvPr>
          <p:cNvSpPr>
            <a:spLocks noChangeArrowheads="1"/>
          </p:cNvSpPr>
          <p:nvPr/>
        </p:nvSpPr>
        <p:spPr bwMode="auto">
          <a:xfrm>
            <a:off x="386782" y="4283655"/>
            <a:ext cx="2646566" cy="1384995"/>
          </a:xfrm>
          <a:prstGeom prst="rect">
            <a:avLst/>
          </a:prstGeom>
          <a:noFill/>
        </p:spPr>
        <p:txBody>
          <a:bodyPr wrap="square" rtlCol="0">
            <a:spAutoFit/>
          </a:bodyPr>
          <a:lstStyle/>
          <a:p>
            <a:pPr marL="171450" indent="-171450">
              <a:buFont typeface="Arial" panose="020B0604020202020204" pitchFamily="34" charset="0"/>
              <a:buChar char="•"/>
            </a:pPr>
            <a:r>
              <a:rPr lang="en-US" altLang="en-US" sz="1200" dirty="0">
                <a:latin typeface="+mj-lt"/>
                <a:ea typeface="Open Sans" panose="020B0606030504020204" pitchFamily="34" charset="0"/>
                <a:cs typeface="Open Sans" panose="020B0606030504020204" pitchFamily="34" charset="0"/>
              </a:rPr>
              <a:t>MLP struggles with performance due to </a:t>
            </a:r>
            <a:r>
              <a:rPr lang="en-US" altLang="en-US" sz="1200" b="1" dirty="0">
                <a:latin typeface="+mj-lt"/>
                <a:ea typeface="Open Sans" panose="020B0606030504020204" pitchFamily="34" charset="0"/>
                <a:cs typeface="Open Sans" panose="020B0606030504020204" pitchFamily="34" charset="0"/>
              </a:rPr>
              <a:t>limited data</a:t>
            </a:r>
            <a:r>
              <a:rPr lang="en-US" altLang="en-US" sz="1200" dirty="0">
                <a:latin typeface="+mj-lt"/>
                <a:ea typeface="Open Sans" panose="020B0606030504020204" pitchFamily="34" charset="0"/>
                <a:cs typeface="Open Sans" panose="020B0606030504020204" pitchFamily="34" charset="0"/>
              </a:rPr>
              <a:t>, highlighting the </a:t>
            </a:r>
            <a:r>
              <a:rPr lang="en-US" altLang="en-US" sz="1200" b="1" dirty="0">
                <a:latin typeface="+mj-lt"/>
                <a:ea typeface="Open Sans" panose="020B0606030504020204" pitchFamily="34" charset="0"/>
                <a:cs typeface="Open Sans" panose="020B0606030504020204" pitchFamily="34" charset="0"/>
              </a:rPr>
              <a:t>need for more data </a:t>
            </a:r>
            <a:r>
              <a:rPr lang="en-US" altLang="en-US" sz="1200" dirty="0">
                <a:latin typeface="+mj-lt"/>
                <a:ea typeface="Open Sans" panose="020B0606030504020204" pitchFamily="34" charset="0"/>
                <a:cs typeface="Open Sans" panose="020B0606030504020204" pitchFamily="34" charset="0"/>
              </a:rPr>
              <a:t>in deep learning compared to traditional methods like SVM</a:t>
            </a:r>
          </a:p>
          <a:p>
            <a:pPr marL="171450" indent="-171450">
              <a:buFont typeface="Arial" panose="020B0604020202020204" pitchFamily="34" charset="0"/>
              <a:buChar char="•"/>
            </a:pPr>
            <a:r>
              <a:rPr lang="en-US" altLang="en-US" sz="1200" dirty="0">
                <a:latin typeface="+mj-lt"/>
                <a:ea typeface="Open Sans" panose="020B0606030504020204" pitchFamily="34" charset="0"/>
                <a:cs typeface="Open Sans" panose="020B0606030504020204" pitchFamily="34" charset="0"/>
              </a:rPr>
              <a:t>Only a small amount of negative classified text</a:t>
            </a:r>
          </a:p>
        </p:txBody>
      </p:sp>
      <mc:AlternateContent xmlns:mc="http://schemas.openxmlformats.org/markup-compatibility/2006" xmlns:a14="http://schemas.microsoft.com/office/drawing/2010/main">
        <mc:Choice Requires="a14">
          <p:sp>
            <p:nvSpPr>
              <p:cNvPr id="208" name="Rectangle 9">
                <a:extLst>
                  <a:ext uri="{FF2B5EF4-FFF2-40B4-BE49-F238E27FC236}">
                    <a16:creationId xmlns:a16="http://schemas.microsoft.com/office/drawing/2014/main" id="{CE735752-ABE7-E45B-5ECE-AB957BDEEA16}"/>
                  </a:ext>
                </a:extLst>
              </p:cNvPr>
              <p:cNvSpPr>
                <a:spLocks noChangeArrowheads="1"/>
              </p:cNvSpPr>
              <p:nvPr/>
            </p:nvSpPr>
            <p:spPr bwMode="auto">
              <a:xfrm>
                <a:off x="6184626" y="4283655"/>
                <a:ext cx="2646566"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err="1"/>
                  <a:t>FinBERT</a:t>
                </a:r>
                <a:r>
                  <a:rPr lang="en-US" sz="1200" dirty="0"/>
                  <a:t> effectively detects negative sentiment</a:t>
                </a:r>
              </a:p>
              <a:p>
                <a:pPr marL="171450" indent="-171450">
                  <a:buFont typeface="Arial" panose="020B0604020202020204" pitchFamily="34" charset="0"/>
                  <a:buChar char="•"/>
                </a:pPr>
                <a:r>
                  <a:rPr lang="en-US" altLang="en-US" sz="1200" dirty="0">
                    <a:latin typeface="+mj-lt"/>
                    <a:ea typeface="Open Sans" panose="020B0606030504020204" pitchFamily="34" charset="0"/>
                    <a:cs typeface="Open Sans" panose="020B0606030504020204" pitchFamily="34" charset="0"/>
                  </a:rPr>
                  <a:t>As </a:t>
                </a:r>
                <a:r>
                  <a:rPr lang="en-US" altLang="en-US" sz="1200" b="1" dirty="0">
                    <a:latin typeface="+mj-lt"/>
                    <a:ea typeface="Open Sans" panose="020B0606030504020204" pitchFamily="34" charset="0"/>
                    <a:cs typeface="Open Sans" panose="020B0606030504020204" pitchFamily="34" charset="0"/>
                  </a:rPr>
                  <a:t>more</a:t>
                </a:r>
                <a:r>
                  <a:rPr lang="en-US" altLang="en-US" sz="1200" dirty="0">
                    <a:latin typeface="+mj-lt"/>
                    <a:ea typeface="Open Sans" panose="020B0606030504020204" pitchFamily="34" charset="0"/>
                    <a:cs typeface="Open Sans" panose="020B0606030504020204" pitchFamily="34" charset="0"/>
                  </a:rPr>
                  <a:t> news is classified as </a:t>
                </a:r>
                <a:r>
                  <a:rPr lang="en-US" altLang="en-US" sz="1200" b="1" dirty="0">
                    <a:latin typeface="+mj-lt"/>
                    <a:ea typeface="Open Sans" panose="020B0606030504020204" pitchFamily="34" charset="0"/>
                    <a:cs typeface="Open Sans" panose="020B0606030504020204" pitchFamily="34" charset="0"/>
                  </a:rPr>
                  <a:t>non-neutral</a:t>
                </a:r>
                <a:r>
                  <a:rPr lang="en-US" altLang="en-US" sz="1200" dirty="0">
                    <a:latin typeface="+mj-lt"/>
                    <a:ea typeface="Open Sans" panose="020B0606030504020204" pitchFamily="34" charset="0"/>
                    <a:cs typeface="Open Sans" panose="020B0606030504020204" pitchFamily="34" charset="0"/>
                  </a:rPr>
                  <a:t>, the number of </a:t>
                </a:r>
                <a:r>
                  <a:rPr lang="en-US" altLang="en-US" sz="1200" b="1" dirty="0">
                    <a:latin typeface="+mj-lt"/>
                    <a:ea typeface="Open Sans" panose="020B0606030504020204" pitchFamily="34" charset="0"/>
                    <a:cs typeface="Open Sans" panose="020B0606030504020204" pitchFamily="34" charset="0"/>
                  </a:rPr>
                  <a:t>misclassifications</a:t>
                </a:r>
                <a:r>
                  <a:rPr lang="en-US" altLang="en-US" sz="1200" dirty="0">
                    <a:latin typeface="+mj-lt"/>
                    <a:ea typeface="Open Sans" panose="020B0606030504020204" pitchFamily="34" charset="0"/>
                    <a:cs typeface="Open Sans" panose="020B0606030504020204" pitchFamily="34" charset="0"/>
                  </a:rPr>
                  <a:t> and instances with minimal movement also rises – Thus </a:t>
                </a:r>
                <a:r>
                  <a:rPr lang="en-US" altLang="en-US" sz="1200" b="1" dirty="0">
                    <a:latin typeface="+mj-lt"/>
                    <a:ea typeface="Open Sans" panose="020B0606030504020204" pitchFamily="34" charset="0"/>
                    <a:cs typeface="Open Sans" panose="020B0606030504020204" pitchFamily="34" charset="0"/>
                  </a:rPr>
                  <a:t>smaller values of </a:t>
                </a:r>
                <a14:m>
                  <m:oMath xmlns:m="http://schemas.openxmlformats.org/officeDocument/2006/math">
                    <m:r>
                      <a:rPr lang="en-US" altLang="en-US" sz="1200" b="1" i="1" smtClean="0">
                        <a:latin typeface="Cambria Math" panose="02040503050406030204" pitchFamily="18" charset="0"/>
                        <a:ea typeface="Cambria Math" panose="02040503050406030204" pitchFamily="18" charset="0"/>
                        <a:cs typeface="Open Sans" panose="020B0606030504020204" pitchFamily="34" charset="0"/>
                      </a:rPr>
                      <m:t>𝜷</m:t>
                    </m:r>
                  </m:oMath>
                </a14:m>
                <a:endParaRPr lang="en-US" altLang="en-US" sz="1200" b="1" dirty="0">
                  <a:latin typeface="+mj-lt"/>
                  <a:ea typeface="Open Sans" panose="020B0606030504020204" pitchFamily="34" charset="0"/>
                  <a:cs typeface="Open Sans" panose="020B0606030504020204" pitchFamily="34" charset="0"/>
                </a:endParaRPr>
              </a:p>
            </p:txBody>
          </p:sp>
        </mc:Choice>
        <mc:Fallback xmlns="">
          <p:sp>
            <p:nvSpPr>
              <p:cNvPr id="208" name="Rectangle 9">
                <a:extLst>
                  <a:ext uri="{FF2B5EF4-FFF2-40B4-BE49-F238E27FC236}">
                    <a16:creationId xmlns:a16="http://schemas.microsoft.com/office/drawing/2014/main" id="{CE735752-ABE7-E45B-5ECE-AB957BDEEA16}"/>
                  </a:ext>
                </a:extLst>
              </p:cNvPr>
              <p:cNvSpPr>
                <a:spLocks noRot="1" noChangeAspect="1" noMove="1" noResize="1" noEditPoints="1" noAdjustHandles="1" noChangeArrowheads="1" noChangeShapeType="1" noTextEdit="1"/>
              </p:cNvSpPr>
              <p:nvPr/>
            </p:nvSpPr>
            <p:spPr bwMode="auto">
              <a:xfrm>
                <a:off x="6184626" y="4283655"/>
                <a:ext cx="2646566" cy="1384995"/>
              </a:xfrm>
              <a:prstGeom prst="rect">
                <a:avLst/>
              </a:prstGeom>
              <a:blipFill>
                <a:blip r:embed="rId35"/>
                <a:stretch>
                  <a:fillRect t="-881" r="-922" b="-2203"/>
                </a:stretch>
              </a:blipFill>
            </p:spPr>
            <p:txBody>
              <a:bodyPr/>
              <a:lstStyle/>
              <a:p>
                <a:r>
                  <a:rPr lang="en-US">
                    <a:noFill/>
                  </a:rPr>
                  <a:t> </a:t>
                </a:r>
              </a:p>
            </p:txBody>
          </p:sp>
        </mc:Fallback>
      </mc:AlternateContent>
      <p:sp>
        <p:nvSpPr>
          <p:cNvPr id="210" name="Textplatzhalter 7">
            <a:extLst>
              <a:ext uri="{FF2B5EF4-FFF2-40B4-BE49-F238E27FC236}">
                <a16:creationId xmlns:a16="http://schemas.microsoft.com/office/drawing/2014/main" id="{98D776E1-03A3-8F92-DB78-55A0A86ECB51}"/>
              </a:ext>
            </a:extLst>
          </p:cNvPr>
          <p:cNvSpPr txBox="1">
            <a:spLocks/>
          </p:cNvSpPr>
          <p:nvPr/>
        </p:nvSpPr>
        <p:spPr>
          <a:xfrm>
            <a:off x="383118" y="5872845"/>
            <a:ext cx="5587008" cy="166764"/>
          </a:xfrm>
          <a:prstGeom prst="rect">
            <a:avLst/>
          </a:prstGeom>
        </p:spPr>
        <p:txBody>
          <a:bodyPr lIns="0" tIns="0" rIns="0" bIns="0"/>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000" dirty="0"/>
              <a:t>*** 1% </a:t>
            </a:r>
            <a:r>
              <a:rPr lang="de-DE" sz="1000" dirty="0" err="1"/>
              <a:t>significance</a:t>
            </a:r>
            <a:r>
              <a:rPr lang="de-DE" sz="1000" dirty="0"/>
              <a:t>, ** 5% </a:t>
            </a:r>
            <a:r>
              <a:rPr lang="de-DE" sz="1000" dirty="0" err="1"/>
              <a:t>significance</a:t>
            </a:r>
            <a:r>
              <a:rPr lang="de-DE" sz="1000" dirty="0"/>
              <a:t>, *10% </a:t>
            </a:r>
            <a:r>
              <a:rPr lang="de-DE" sz="1000" dirty="0" err="1"/>
              <a:t>significance</a:t>
            </a:r>
            <a:r>
              <a:rPr lang="de-DE" sz="1000" dirty="0"/>
              <a:t>- </a:t>
            </a:r>
            <a:r>
              <a:rPr lang="de-DE" sz="1000" dirty="0" err="1"/>
              <a:t>level</a:t>
            </a:r>
            <a:r>
              <a:rPr lang="de-DE" sz="1000" dirty="0"/>
              <a:t> </a:t>
            </a:r>
          </a:p>
        </p:txBody>
      </p:sp>
      <p:sp>
        <p:nvSpPr>
          <p:cNvPr id="246" name="Pfeil: Fünfeck 30">
            <a:extLst>
              <a:ext uri="{FF2B5EF4-FFF2-40B4-BE49-F238E27FC236}">
                <a16:creationId xmlns:a16="http://schemas.microsoft.com/office/drawing/2014/main" id="{DCAEA780-09B2-3EE1-4BB6-F99B1570A42E}"/>
              </a:ext>
            </a:extLst>
          </p:cNvPr>
          <p:cNvSpPr>
            <a:spLocks/>
          </p:cNvSpPr>
          <p:nvPr/>
        </p:nvSpPr>
        <p:spPr bwMode="gray">
          <a:xfrm>
            <a:off x="0" y="0"/>
            <a:ext cx="331924" cy="298064"/>
          </a:xfrm>
          <a:prstGeom prst="homePlate">
            <a:avLst>
              <a:gd name="adj" fmla="val 27927"/>
            </a:avLst>
          </a:prstGeom>
          <a:solidFill>
            <a:srgbClr val="235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00" dirty="0"/>
          </a:p>
        </p:txBody>
      </p:sp>
      <p:sp>
        <p:nvSpPr>
          <p:cNvPr id="247" name="Google Shape;7762;p147">
            <a:extLst>
              <a:ext uri="{FF2B5EF4-FFF2-40B4-BE49-F238E27FC236}">
                <a16:creationId xmlns:a16="http://schemas.microsoft.com/office/drawing/2014/main" id="{1B49B9FB-C091-DA35-4909-F4696E78C017}"/>
              </a:ext>
            </a:extLst>
          </p:cNvPr>
          <p:cNvSpPr txBox="1">
            <a:spLocks noChangeArrowheads="1"/>
          </p:cNvSpPr>
          <p:nvPr/>
        </p:nvSpPr>
        <p:spPr bwMode="gray">
          <a:xfrm>
            <a:off x="5132" y="36934"/>
            <a:ext cx="243734" cy="22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1400" dirty="0">
                <a:solidFill>
                  <a:schemeClr val="bg1"/>
                </a:solidFill>
                <a:latin typeface="+mj-lt"/>
                <a:cs typeface="Open Sans Semibold" panose="020B0706030804020204" pitchFamily="34" charset="0"/>
                <a:sym typeface="Open Sans Semibold" panose="020B0706030804020204" pitchFamily="34" charset="0"/>
              </a:rPr>
              <a:t>3</a:t>
            </a:r>
            <a:endParaRPr lang="de-DE" altLang="en-US" sz="500" dirty="0">
              <a:solidFill>
                <a:schemeClr val="bg1"/>
              </a:solidFill>
              <a:latin typeface="+mj-lt"/>
              <a:cs typeface="Open Sans Semibold" panose="020B0706030804020204" pitchFamily="34" charset="0"/>
              <a:sym typeface="Arial" panose="020B0604020202020204" pitchFamily="34" charset="0"/>
            </a:endParaRPr>
          </a:p>
        </p:txBody>
      </p:sp>
      <p:sp>
        <p:nvSpPr>
          <p:cNvPr id="248" name="Rectangle 247">
            <a:extLst>
              <a:ext uri="{FF2B5EF4-FFF2-40B4-BE49-F238E27FC236}">
                <a16:creationId xmlns:a16="http://schemas.microsoft.com/office/drawing/2014/main" id="{75235558-81DE-66A1-2DAF-F652C2DA92B0}"/>
              </a:ext>
            </a:extLst>
          </p:cNvPr>
          <p:cNvSpPr/>
          <p:nvPr/>
        </p:nvSpPr>
        <p:spPr>
          <a:xfrm>
            <a:off x="10438404" y="816019"/>
            <a:ext cx="1369595" cy="2103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a:t>
            </a:r>
            <a:endParaRPr lang="en-US" sz="1400" dirty="0">
              <a:solidFill>
                <a:schemeClr val="tx1"/>
              </a:solidFill>
            </a:endParaRPr>
          </a:p>
        </p:txBody>
      </p:sp>
    </p:spTree>
    <p:extLst>
      <p:ext uri="{BB962C8B-B14F-4D97-AF65-F5344CB8AC3E}">
        <p14:creationId xmlns:p14="http://schemas.microsoft.com/office/powerpoint/2010/main" val="1370570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D71D07E-D8C5-FDD4-3104-31EBA7E05B72}"/>
              </a:ext>
            </a:extLst>
          </p:cNvPr>
          <p:cNvGraphicFramePr>
            <a:graphicFrameLocks noChangeAspect="1"/>
          </p:cNvGraphicFramePr>
          <p:nvPr>
            <p:custDataLst>
              <p:tags r:id="rId1"/>
            </p:custDataLst>
            <p:extLst>
              <p:ext uri="{D42A27DB-BD31-4B8C-83A1-F6EECF244321}">
                <p14:modId xmlns:p14="http://schemas.microsoft.com/office/powerpoint/2010/main" val="25751525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6" name="think-cell data - do not delete" hidden="1">
                        <a:extLst>
                          <a:ext uri="{FF2B5EF4-FFF2-40B4-BE49-F238E27FC236}">
                            <a16:creationId xmlns:a16="http://schemas.microsoft.com/office/drawing/2014/main" id="{3D71D07E-D8C5-FDD4-3104-31EBA7E05B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393D4D-3A30-0C91-1BA6-3DB9ABCF6EAB}"/>
              </a:ext>
            </a:extLst>
          </p:cNvPr>
          <p:cNvSpPr>
            <a:spLocks noGrp="1"/>
          </p:cNvSpPr>
          <p:nvPr>
            <p:ph type="title"/>
          </p:nvPr>
        </p:nvSpPr>
        <p:spPr/>
        <p:txBody>
          <a:bodyPr vert="horz"/>
          <a:lstStyle/>
          <a:p>
            <a:r>
              <a:rPr lang="en-US" dirty="0"/>
              <a:t>SVM has the best risk-adjusted and stable return, while </a:t>
            </a:r>
            <a:r>
              <a:rPr lang="en-US" dirty="0" err="1"/>
              <a:t>FinBERT</a:t>
            </a:r>
            <a:r>
              <a:rPr lang="en-US" dirty="0"/>
              <a:t> offers the highest overall expected growth potential per day - MLP with negative performance </a:t>
            </a:r>
          </a:p>
        </p:txBody>
      </p:sp>
      <p:sp>
        <p:nvSpPr>
          <p:cNvPr id="48" name="Rechteck: abgerundete Ecken 316">
            <a:extLst>
              <a:ext uri="{FF2B5EF4-FFF2-40B4-BE49-F238E27FC236}">
                <a16:creationId xmlns:a16="http://schemas.microsoft.com/office/drawing/2014/main" id="{20416A9A-3C8A-983F-9325-8CC33C49B601}"/>
              </a:ext>
            </a:extLst>
          </p:cNvPr>
          <p:cNvSpPr/>
          <p:nvPr/>
        </p:nvSpPr>
        <p:spPr bwMode="auto">
          <a:xfrm>
            <a:off x="390743" y="1192307"/>
            <a:ext cx="2680621" cy="3772886"/>
          </a:xfrm>
          <a:prstGeom prst="roundRect">
            <a:avLst>
              <a:gd name="adj" fmla="val 10359"/>
            </a:avLst>
          </a:prstGeom>
          <a:no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AU" sz="1600" dirty="0">
              <a:solidFill>
                <a:srgbClr val="1482A5"/>
              </a:solidFill>
              <a:latin typeface="Times New Roman" pitchFamily="18" charset="0"/>
            </a:endParaRPr>
          </a:p>
        </p:txBody>
      </p:sp>
      <p:sp>
        <p:nvSpPr>
          <p:cNvPr id="59" name="Rechteck: abgerundete Ecken 316">
            <a:extLst>
              <a:ext uri="{FF2B5EF4-FFF2-40B4-BE49-F238E27FC236}">
                <a16:creationId xmlns:a16="http://schemas.microsoft.com/office/drawing/2014/main" id="{564F74F1-C8DC-99E1-515D-31BE75A2510B}"/>
              </a:ext>
            </a:extLst>
          </p:cNvPr>
          <p:cNvSpPr/>
          <p:nvPr/>
        </p:nvSpPr>
        <p:spPr bwMode="auto">
          <a:xfrm>
            <a:off x="3213862" y="1192307"/>
            <a:ext cx="2680621" cy="3772886"/>
          </a:xfrm>
          <a:prstGeom prst="roundRect">
            <a:avLst>
              <a:gd name="adj" fmla="val 10359"/>
            </a:avLst>
          </a:prstGeom>
          <a:no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AU" sz="1600" dirty="0">
              <a:solidFill>
                <a:srgbClr val="1482A5"/>
              </a:solidFill>
              <a:latin typeface="Times New Roman" pitchFamily="18" charset="0"/>
            </a:endParaRPr>
          </a:p>
        </p:txBody>
      </p:sp>
      <p:sp>
        <p:nvSpPr>
          <p:cNvPr id="60" name="Rechteck: abgerundete Ecken 316">
            <a:extLst>
              <a:ext uri="{FF2B5EF4-FFF2-40B4-BE49-F238E27FC236}">
                <a16:creationId xmlns:a16="http://schemas.microsoft.com/office/drawing/2014/main" id="{A1C61354-1127-4E8B-AB59-66EEBD2233D5}"/>
              </a:ext>
            </a:extLst>
          </p:cNvPr>
          <p:cNvSpPr/>
          <p:nvPr/>
        </p:nvSpPr>
        <p:spPr bwMode="auto">
          <a:xfrm>
            <a:off x="6155246" y="1192307"/>
            <a:ext cx="2680621" cy="3772886"/>
          </a:xfrm>
          <a:prstGeom prst="roundRect">
            <a:avLst>
              <a:gd name="adj" fmla="val 10359"/>
            </a:avLst>
          </a:prstGeom>
          <a:no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AU" sz="1600" dirty="0">
              <a:solidFill>
                <a:srgbClr val="1482A5"/>
              </a:solidFill>
              <a:latin typeface="Times New Roman" pitchFamily="18" charset="0"/>
            </a:endParaRPr>
          </a:p>
        </p:txBody>
      </p:sp>
      <p:sp>
        <p:nvSpPr>
          <p:cNvPr id="61" name="Rechteck: abgerundete Ecken 316">
            <a:extLst>
              <a:ext uri="{FF2B5EF4-FFF2-40B4-BE49-F238E27FC236}">
                <a16:creationId xmlns:a16="http://schemas.microsoft.com/office/drawing/2014/main" id="{B69A7844-9E3F-1D74-026B-B7DDDA99A9A9}"/>
              </a:ext>
            </a:extLst>
          </p:cNvPr>
          <p:cNvSpPr/>
          <p:nvPr/>
        </p:nvSpPr>
        <p:spPr bwMode="auto">
          <a:xfrm>
            <a:off x="9083849" y="1192307"/>
            <a:ext cx="2680621" cy="3772886"/>
          </a:xfrm>
          <a:prstGeom prst="roundRect">
            <a:avLst>
              <a:gd name="adj" fmla="val 10359"/>
            </a:avLst>
          </a:prstGeom>
          <a:no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AU" sz="1600" dirty="0">
              <a:solidFill>
                <a:srgbClr val="1482A5"/>
              </a:solidFill>
              <a:latin typeface="Times New Roman" pitchFamily="18" charset="0"/>
            </a:endParaRPr>
          </a:p>
        </p:txBody>
      </p:sp>
      <p:sp>
        <p:nvSpPr>
          <p:cNvPr id="31" name="Rectangle 30">
            <a:extLst>
              <a:ext uri="{FF2B5EF4-FFF2-40B4-BE49-F238E27FC236}">
                <a16:creationId xmlns:a16="http://schemas.microsoft.com/office/drawing/2014/main" id="{7B60BE92-52B6-C6CF-182A-5C46FCFCD53E}"/>
              </a:ext>
            </a:extLst>
          </p:cNvPr>
          <p:cNvSpPr/>
          <p:nvPr/>
        </p:nvSpPr>
        <p:spPr>
          <a:xfrm>
            <a:off x="676568" y="999385"/>
            <a:ext cx="787555"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Vader</a:t>
            </a:r>
          </a:p>
        </p:txBody>
      </p:sp>
      <p:sp>
        <p:nvSpPr>
          <p:cNvPr id="70" name="Rectangle 69">
            <a:extLst>
              <a:ext uri="{FF2B5EF4-FFF2-40B4-BE49-F238E27FC236}">
                <a16:creationId xmlns:a16="http://schemas.microsoft.com/office/drawing/2014/main" id="{6AF85D4C-61F5-4EED-624A-7BB35CD718A1}"/>
              </a:ext>
            </a:extLst>
          </p:cNvPr>
          <p:cNvSpPr/>
          <p:nvPr/>
        </p:nvSpPr>
        <p:spPr>
          <a:xfrm>
            <a:off x="3548441" y="999385"/>
            <a:ext cx="685255"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SVM</a:t>
            </a:r>
          </a:p>
        </p:txBody>
      </p:sp>
      <p:sp>
        <p:nvSpPr>
          <p:cNvPr id="72" name="Rectangle 71">
            <a:extLst>
              <a:ext uri="{FF2B5EF4-FFF2-40B4-BE49-F238E27FC236}">
                <a16:creationId xmlns:a16="http://schemas.microsoft.com/office/drawing/2014/main" id="{B0CE4D65-ECAB-F3B4-B6B7-4EF0DE6380EB}"/>
              </a:ext>
            </a:extLst>
          </p:cNvPr>
          <p:cNvSpPr/>
          <p:nvPr/>
        </p:nvSpPr>
        <p:spPr>
          <a:xfrm>
            <a:off x="6485165" y="999385"/>
            <a:ext cx="685255"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MLP</a:t>
            </a:r>
          </a:p>
        </p:txBody>
      </p:sp>
      <p:sp>
        <p:nvSpPr>
          <p:cNvPr id="73" name="Rectangle 72">
            <a:extLst>
              <a:ext uri="{FF2B5EF4-FFF2-40B4-BE49-F238E27FC236}">
                <a16:creationId xmlns:a16="http://schemas.microsoft.com/office/drawing/2014/main" id="{EA69CAD0-989D-F6B5-4490-AC467E33101D}"/>
              </a:ext>
            </a:extLst>
          </p:cNvPr>
          <p:cNvSpPr/>
          <p:nvPr/>
        </p:nvSpPr>
        <p:spPr>
          <a:xfrm>
            <a:off x="9421889" y="999385"/>
            <a:ext cx="1131811"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err="1">
                <a:solidFill>
                  <a:schemeClr val="tx2"/>
                </a:solidFill>
              </a:rPr>
              <a:t>FinBERT</a:t>
            </a:r>
            <a:endParaRPr lang="en-US" dirty="0">
              <a:solidFill>
                <a:schemeClr val="tx2"/>
              </a:solidFill>
            </a:endParaRPr>
          </a:p>
        </p:txBody>
      </p:sp>
      <p:grpSp>
        <p:nvGrpSpPr>
          <p:cNvPr id="130" name="Group 129">
            <a:extLst>
              <a:ext uri="{FF2B5EF4-FFF2-40B4-BE49-F238E27FC236}">
                <a16:creationId xmlns:a16="http://schemas.microsoft.com/office/drawing/2014/main" id="{FC337FB7-B4F0-CE69-69E4-F33C20AE9475}"/>
              </a:ext>
            </a:extLst>
          </p:cNvPr>
          <p:cNvGrpSpPr/>
          <p:nvPr/>
        </p:nvGrpSpPr>
        <p:grpSpPr>
          <a:xfrm>
            <a:off x="413809" y="5096343"/>
            <a:ext cx="11424000" cy="746469"/>
            <a:chOff x="413809" y="5096343"/>
            <a:chExt cx="11424000" cy="746469"/>
          </a:xfrm>
        </p:grpSpPr>
        <p:sp>
          <p:nvSpPr>
            <p:cNvPr id="115" name="Rectangle 114">
              <a:extLst>
                <a:ext uri="{FF2B5EF4-FFF2-40B4-BE49-F238E27FC236}">
                  <a16:creationId xmlns:a16="http://schemas.microsoft.com/office/drawing/2014/main" id="{092EB0CA-4086-C71D-E42C-DB1F358826AF}"/>
                </a:ext>
              </a:extLst>
            </p:cNvPr>
            <p:cNvSpPr/>
            <p:nvPr/>
          </p:nvSpPr>
          <p:spPr>
            <a:xfrm>
              <a:off x="413809" y="5096343"/>
              <a:ext cx="11424000" cy="746469"/>
            </a:xfrm>
            <a:prstGeom prst="rect">
              <a:avLst/>
            </a:prstGeom>
            <a:solidFill>
              <a:srgbClr val="0054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6" name="Graphic 115" descr="Right pointing backhand index with solid fill">
              <a:extLst>
                <a:ext uri="{FF2B5EF4-FFF2-40B4-BE49-F238E27FC236}">
                  <a16:creationId xmlns:a16="http://schemas.microsoft.com/office/drawing/2014/main" id="{5677D0F7-0FE4-73C1-2222-F3B46832E3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8970" y="5098735"/>
              <a:ext cx="744077" cy="744077"/>
            </a:xfrm>
            <a:prstGeom prst="rect">
              <a:avLst/>
            </a:prstGeom>
          </p:spPr>
        </p:pic>
        <p:sp>
          <p:nvSpPr>
            <p:cNvPr id="117" name="TextBox 116">
              <a:extLst>
                <a:ext uri="{FF2B5EF4-FFF2-40B4-BE49-F238E27FC236}">
                  <a16:creationId xmlns:a16="http://schemas.microsoft.com/office/drawing/2014/main" id="{56759BA6-19BA-7B1B-A78D-D5E644EC790A}"/>
                </a:ext>
              </a:extLst>
            </p:cNvPr>
            <p:cNvSpPr txBox="1"/>
            <p:nvPr/>
          </p:nvSpPr>
          <p:spPr>
            <a:xfrm>
              <a:off x="1273737" y="5146411"/>
              <a:ext cx="10256505" cy="646331"/>
            </a:xfrm>
            <a:prstGeom prst="rect">
              <a:avLst/>
            </a:prstGeom>
            <a:noFill/>
          </p:spPr>
          <p:txBody>
            <a:bodyPr wrap="square" rtlCol="0">
              <a:spAutoFit/>
            </a:bodyPr>
            <a:lstStyle/>
            <a:p>
              <a:r>
                <a:rPr lang="en-US" dirty="0">
                  <a:solidFill>
                    <a:schemeClr val="bg1"/>
                  </a:solidFill>
                </a:rPr>
                <a:t>The Sharpe ratio helps investors evaluate the risk-adjusted return of an investment by comparing its excess return over a risk-free rate to its volatility – Crucial for portfolio optimization</a:t>
              </a:r>
            </a:p>
          </p:txBody>
        </p:sp>
      </p:grpSp>
      <p:pic>
        <p:nvPicPr>
          <p:cNvPr id="9" name="Picture 8" descr="A graph with a line going up&#10;&#10;Description automatically generated">
            <a:extLst>
              <a:ext uri="{FF2B5EF4-FFF2-40B4-BE49-F238E27FC236}">
                <a16:creationId xmlns:a16="http://schemas.microsoft.com/office/drawing/2014/main" id="{76BDD045-506A-154C-6A94-7D3BF2E480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4556" y="1476042"/>
            <a:ext cx="2322347" cy="1501565"/>
          </a:xfrm>
          <a:prstGeom prst="rect">
            <a:avLst/>
          </a:prstGeom>
        </p:spPr>
      </p:pic>
      <p:pic>
        <p:nvPicPr>
          <p:cNvPr id="11" name="Picture 10" descr="A graph with a line going up&#10;&#10;Description automatically generated">
            <a:extLst>
              <a:ext uri="{FF2B5EF4-FFF2-40B4-BE49-F238E27FC236}">
                <a16:creationId xmlns:a16="http://schemas.microsoft.com/office/drawing/2014/main" id="{2706135D-6145-6A3E-04A2-C0EEF924BA4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05097" y="1476042"/>
            <a:ext cx="2322347" cy="1501565"/>
          </a:xfrm>
          <a:prstGeom prst="rect">
            <a:avLst/>
          </a:prstGeom>
        </p:spPr>
      </p:pic>
      <p:pic>
        <p:nvPicPr>
          <p:cNvPr id="13" name="Picture 12" descr="A graph with a red line&#10;&#10;Description automatically generated">
            <a:extLst>
              <a:ext uri="{FF2B5EF4-FFF2-40B4-BE49-F238E27FC236}">
                <a16:creationId xmlns:a16="http://schemas.microsoft.com/office/drawing/2014/main" id="{5C59E04B-6AEC-C555-03B0-BBFF75182E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58411" y="1476042"/>
            <a:ext cx="2347053" cy="1501565"/>
          </a:xfrm>
          <a:prstGeom prst="rect">
            <a:avLst/>
          </a:prstGeom>
        </p:spPr>
      </p:pic>
      <p:pic>
        <p:nvPicPr>
          <p:cNvPr id="15" name="Picture 14" descr="A graph with blue lines and a red line&#10;&#10;Description automatically generated">
            <a:extLst>
              <a:ext uri="{FF2B5EF4-FFF2-40B4-BE49-F238E27FC236}">
                <a16:creationId xmlns:a16="http://schemas.microsoft.com/office/drawing/2014/main" id="{AD2910AD-9CD1-C6AA-ADEE-AA0E2210EB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88386" y="1476042"/>
            <a:ext cx="2347053" cy="1501565"/>
          </a:xfrm>
          <a:prstGeom prst="rect">
            <a:avLst/>
          </a:prstGeom>
        </p:spPr>
      </p:pic>
      <p:grpSp>
        <p:nvGrpSpPr>
          <p:cNvPr id="19" name="Group 18">
            <a:extLst>
              <a:ext uri="{FF2B5EF4-FFF2-40B4-BE49-F238E27FC236}">
                <a16:creationId xmlns:a16="http://schemas.microsoft.com/office/drawing/2014/main" id="{5E3D6FBE-D7A2-CDCB-295F-93862E5A7F88}"/>
              </a:ext>
            </a:extLst>
          </p:cNvPr>
          <p:cNvGrpSpPr/>
          <p:nvPr/>
        </p:nvGrpSpPr>
        <p:grpSpPr>
          <a:xfrm>
            <a:off x="662619" y="3143526"/>
            <a:ext cx="2136869" cy="1582431"/>
            <a:chOff x="649554" y="3143526"/>
            <a:chExt cx="2136869" cy="1582431"/>
          </a:xfrm>
        </p:grpSpPr>
        <p:pic>
          <p:nvPicPr>
            <p:cNvPr id="5" name="Graphic 4" descr="Pocket knife with solid fill">
              <a:extLst>
                <a:ext uri="{FF2B5EF4-FFF2-40B4-BE49-F238E27FC236}">
                  <a16:creationId xmlns:a16="http://schemas.microsoft.com/office/drawing/2014/main" id="{CFA37376-E8BD-E702-913D-31827D3382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568" y="3143526"/>
              <a:ext cx="743699" cy="743699"/>
            </a:xfrm>
            <a:prstGeom prst="rect">
              <a:avLst/>
            </a:prstGeom>
          </p:spPr>
        </p:pic>
        <p:pic>
          <p:nvPicPr>
            <p:cNvPr id="7" name="Graphic 6" descr="Tax with solid fill">
              <a:extLst>
                <a:ext uri="{FF2B5EF4-FFF2-40B4-BE49-F238E27FC236}">
                  <a16:creationId xmlns:a16="http://schemas.microsoft.com/office/drawing/2014/main" id="{4D600F9F-5538-6DD0-9294-3A1E28B87F0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9554" y="3942707"/>
              <a:ext cx="783250" cy="783250"/>
            </a:xfrm>
            <a:prstGeom prst="rect">
              <a:avLst/>
            </a:prstGeom>
          </p:spPr>
        </p:pic>
        <p:grpSp>
          <p:nvGrpSpPr>
            <p:cNvPr id="8" name="Group 7">
              <a:extLst>
                <a:ext uri="{FF2B5EF4-FFF2-40B4-BE49-F238E27FC236}">
                  <a16:creationId xmlns:a16="http://schemas.microsoft.com/office/drawing/2014/main" id="{5F24DA68-44B6-67FE-5B87-7527801CF0DC}"/>
                </a:ext>
              </a:extLst>
            </p:cNvPr>
            <p:cNvGrpSpPr/>
            <p:nvPr/>
          </p:nvGrpSpPr>
          <p:grpSpPr>
            <a:xfrm>
              <a:off x="1226968" y="3253377"/>
              <a:ext cx="1559455" cy="597241"/>
              <a:chOff x="1276023" y="1569777"/>
              <a:chExt cx="1559455" cy="597241"/>
            </a:xfrm>
          </p:grpSpPr>
          <p:sp>
            <p:nvSpPr>
              <p:cNvPr id="10" name="Rectangle 9">
                <a:extLst>
                  <a:ext uri="{FF2B5EF4-FFF2-40B4-BE49-F238E27FC236}">
                    <a16:creationId xmlns:a16="http://schemas.microsoft.com/office/drawing/2014/main" id="{34B3DBB4-35A5-8186-E7EB-888122D3E62B}"/>
                  </a:ext>
                </a:extLst>
              </p:cNvPr>
              <p:cNvSpPr>
                <a:spLocks noChangeArrowheads="1"/>
              </p:cNvSpPr>
              <p:nvPr/>
            </p:nvSpPr>
            <p:spPr bwMode="auto">
              <a:xfrm>
                <a:off x="1276023" y="1920797"/>
                <a:ext cx="1557065" cy="246221"/>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Sharpe Ratio</a:t>
                </a:r>
              </a:p>
            </p:txBody>
          </p:sp>
          <p:sp>
            <p:nvSpPr>
              <p:cNvPr id="12" name="Rectangle 9">
                <a:extLst>
                  <a:ext uri="{FF2B5EF4-FFF2-40B4-BE49-F238E27FC236}">
                    <a16:creationId xmlns:a16="http://schemas.microsoft.com/office/drawing/2014/main" id="{FD0960E6-8931-3244-F9FB-1D35EAE1816B}"/>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1.48</a:t>
                </a:r>
              </a:p>
            </p:txBody>
          </p:sp>
        </p:grpSp>
        <p:grpSp>
          <p:nvGrpSpPr>
            <p:cNvPr id="14" name="Group 13">
              <a:extLst>
                <a:ext uri="{FF2B5EF4-FFF2-40B4-BE49-F238E27FC236}">
                  <a16:creationId xmlns:a16="http://schemas.microsoft.com/office/drawing/2014/main" id="{EA05F98C-FD3B-5B18-BA70-6940EA24B5A9}"/>
                </a:ext>
              </a:extLst>
            </p:cNvPr>
            <p:cNvGrpSpPr/>
            <p:nvPr/>
          </p:nvGrpSpPr>
          <p:grpSpPr>
            <a:xfrm>
              <a:off x="1226968" y="3904824"/>
              <a:ext cx="1559455" cy="751130"/>
              <a:chOff x="1276023" y="1569777"/>
              <a:chExt cx="1559455" cy="751130"/>
            </a:xfrm>
          </p:grpSpPr>
          <p:sp>
            <p:nvSpPr>
              <p:cNvPr id="16" name="Rectangle 9">
                <a:extLst>
                  <a:ext uri="{FF2B5EF4-FFF2-40B4-BE49-F238E27FC236}">
                    <a16:creationId xmlns:a16="http://schemas.microsoft.com/office/drawing/2014/main" id="{892C2427-720F-CF31-8986-115CA968812A}"/>
                  </a:ext>
                </a:extLst>
              </p:cNvPr>
              <p:cNvSpPr>
                <a:spLocks noChangeArrowheads="1"/>
              </p:cNvSpPr>
              <p:nvPr/>
            </p:nvSpPr>
            <p:spPr bwMode="auto">
              <a:xfrm>
                <a:off x="1276023" y="1920797"/>
                <a:ext cx="1557065" cy="400110"/>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Expected </a:t>
                </a:r>
                <a:br>
                  <a:rPr lang="en-AU" altLang="en-US" sz="1000" dirty="0">
                    <a:latin typeface="Montserrat Light" panose="00000400000000000000" pitchFamily="50" charset="0"/>
                    <a:ea typeface="Open Sans" panose="020B0606030504020204" pitchFamily="34" charset="0"/>
                    <a:cs typeface="Open Sans" panose="020B0606030504020204" pitchFamily="34" charset="0"/>
                  </a:rPr>
                </a:br>
                <a:r>
                  <a:rPr lang="en-AU" altLang="en-US" sz="1000" dirty="0">
                    <a:latin typeface="Montserrat Light" panose="00000400000000000000" pitchFamily="50" charset="0"/>
                    <a:ea typeface="Open Sans" panose="020B0606030504020204" pitchFamily="34" charset="0"/>
                    <a:cs typeface="Open Sans" panose="020B0606030504020204" pitchFamily="34" charset="0"/>
                  </a:rPr>
                  <a:t>Returns per day</a:t>
                </a:r>
              </a:p>
            </p:txBody>
          </p:sp>
          <p:sp>
            <p:nvSpPr>
              <p:cNvPr id="17" name="Rectangle 9">
                <a:extLst>
                  <a:ext uri="{FF2B5EF4-FFF2-40B4-BE49-F238E27FC236}">
                    <a16:creationId xmlns:a16="http://schemas.microsoft.com/office/drawing/2014/main" id="{240C4CA9-5816-0262-9BB7-51C709AC4D15}"/>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0.3%</a:t>
                </a:r>
              </a:p>
            </p:txBody>
          </p:sp>
        </p:grpSp>
      </p:grpSp>
      <p:grpSp>
        <p:nvGrpSpPr>
          <p:cNvPr id="20" name="Group 19">
            <a:extLst>
              <a:ext uri="{FF2B5EF4-FFF2-40B4-BE49-F238E27FC236}">
                <a16:creationId xmlns:a16="http://schemas.microsoft.com/office/drawing/2014/main" id="{64820BC5-0526-2EEE-E25E-E5F0271FC7C2}"/>
              </a:ext>
            </a:extLst>
          </p:cNvPr>
          <p:cNvGrpSpPr/>
          <p:nvPr/>
        </p:nvGrpSpPr>
        <p:grpSpPr>
          <a:xfrm>
            <a:off x="3485738" y="3143526"/>
            <a:ext cx="2136869" cy="1582431"/>
            <a:chOff x="649554" y="3143526"/>
            <a:chExt cx="2136869" cy="1582431"/>
          </a:xfrm>
        </p:grpSpPr>
        <p:pic>
          <p:nvPicPr>
            <p:cNvPr id="21" name="Graphic 20" descr="Pocket knife with solid fill">
              <a:extLst>
                <a:ext uri="{FF2B5EF4-FFF2-40B4-BE49-F238E27FC236}">
                  <a16:creationId xmlns:a16="http://schemas.microsoft.com/office/drawing/2014/main" id="{EAED1C61-4C3D-E24B-5DB0-7AF634175F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568" y="3143526"/>
              <a:ext cx="743699" cy="743699"/>
            </a:xfrm>
            <a:prstGeom prst="rect">
              <a:avLst/>
            </a:prstGeom>
          </p:spPr>
        </p:pic>
        <p:pic>
          <p:nvPicPr>
            <p:cNvPr id="22" name="Graphic 21" descr="Tax with solid fill">
              <a:extLst>
                <a:ext uri="{FF2B5EF4-FFF2-40B4-BE49-F238E27FC236}">
                  <a16:creationId xmlns:a16="http://schemas.microsoft.com/office/drawing/2014/main" id="{DD9CD14C-E1DB-EDCA-3D8C-0E61387F60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9554" y="3942707"/>
              <a:ext cx="783250" cy="783250"/>
            </a:xfrm>
            <a:prstGeom prst="rect">
              <a:avLst/>
            </a:prstGeom>
          </p:spPr>
        </p:pic>
        <p:grpSp>
          <p:nvGrpSpPr>
            <p:cNvPr id="23" name="Group 22">
              <a:extLst>
                <a:ext uri="{FF2B5EF4-FFF2-40B4-BE49-F238E27FC236}">
                  <a16:creationId xmlns:a16="http://schemas.microsoft.com/office/drawing/2014/main" id="{31C54EE9-489B-4754-ADB6-32F92413BCF0}"/>
                </a:ext>
              </a:extLst>
            </p:cNvPr>
            <p:cNvGrpSpPr/>
            <p:nvPr/>
          </p:nvGrpSpPr>
          <p:grpSpPr>
            <a:xfrm>
              <a:off x="1226968" y="3253377"/>
              <a:ext cx="1559455" cy="597241"/>
              <a:chOff x="1276023" y="1569777"/>
              <a:chExt cx="1559455" cy="597241"/>
            </a:xfrm>
          </p:grpSpPr>
          <p:sp>
            <p:nvSpPr>
              <p:cNvPr id="28" name="Rectangle 27">
                <a:extLst>
                  <a:ext uri="{FF2B5EF4-FFF2-40B4-BE49-F238E27FC236}">
                    <a16:creationId xmlns:a16="http://schemas.microsoft.com/office/drawing/2014/main" id="{ED8DE1C3-5A8F-9F99-6D65-C6FD91AD8C6B}"/>
                  </a:ext>
                </a:extLst>
              </p:cNvPr>
              <p:cNvSpPr>
                <a:spLocks noChangeArrowheads="1"/>
              </p:cNvSpPr>
              <p:nvPr/>
            </p:nvSpPr>
            <p:spPr bwMode="auto">
              <a:xfrm>
                <a:off x="1276023" y="1920797"/>
                <a:ext cx="1557065" cy="246221"/>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Sharpe Ratio</a:t>
                </a:r>
              </a:p>
            </p:txBody>
          </p:sp>
          <p:sp>
            <p:nvSpPr>
              <p:cNvPr id="29" name="Rectangle 9">
                <a:extLst>
                  <a:ext uri="{FF2B5EF4-FFF2-40B4-BE49-F238E27FC236}">
                    <a16:creationId xmlns:a16="http://schemas.microsoft.com/office/drawing/2014/main" id="{84C9EA3A-D03B-62C6-8825-8EB1D2F31A26}"/>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1.88</a:t>
                </a:r>
              </a:p>
            </p:txBody>
          </p:sp>
        </p:grpSp>
        <p:grpSp>
          <p:nvGrpSpPr>
            <p:cNvPr id="24" name="Group 23">
              <a:extLst>
                <a:ext uri="{FF2B5EF4-FFF2-40B4-BE49-F238E27FC236}">
                  <a16:creationId xmlns:a16="http://schemas.microsoft.com/office/drawing/2014/main" id="{5337B955-172D-EDA9-90A4-3FE3FE723996}"/>
                </a:ext>
              </a:extLst>
            </p:cNvPr>
            <p:cNvGrpSpPr/>
            <p:nvPr/>
          </p:nvGrpSpPr>
          <p:grpSpPr>
            <a:xfrm>
              <a:off x="1226968" y="3904824"/>
              <a:ext cx="1559455" cy="751130"/>
              <a:chOff x="1276023" y="1569777"/>
              <a:chExt cx="1559455" cy="751130"/>
            </a:xfrm>
          </p:grpSpPr>
          <p:sp>
            <p:nvSpPr>
              <p:cNvPr id="25" name="Rectangle 9">
                <a:extLst>
                  <a:ext uri="{FF2B5EF4-FFF2-40B4-BE49-F238E27FC236}">
                    <a16:creationId xmlns:a16="http://schemas.microsoft.com/office/drawing/2014/main" id="{D840234C-7BBC-4F0E-B8CC-E5329D5134E0}"/>
                  </a:ext>
                </a:extLst>
              </p:cNvPr>
              <p:cNvSpPr>
                <a:spLocks noChangeArrowheads="1"/>
              </p:cNvSpPr>
              <p:nvPr/>
            </p:nvSpPr>
            <p:spPr bwMode="auto">
              <a:xfrm>
                <a:off x="1276023" y="1920797"/>
                <a:ext cx="1557065" cy="400110"/>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Expected </a:t>
                </a:r>
                <a:br>
                  <a:rPr lang="en-AU" altLang="en-US" sz="1000" dirty="0">
                    <a:latin typeface="Montserrat Light" panose="00000400000000000000" pitchFamily="50" charset="0"/>
                    <a:ea typeface="Open Sans" panose="020B0606030504020204" pitchFamily="34" charset="0"/>
                    <a:cs typeface="Open Sans" panose="020B0606030504020204" pitchFamily="34" charset="0"/>
                  </a:rPr>
                </a:br>
                <a:r>
                  <a:rPr lang="en-AU" altLang="en-US" sz="1000" dirty="0">
                    <a:latin typeface="Montserrat Light" panose="00000400000000000000" pitchFamily="50" charset="0"/>
                    <a:ea typeface="Open Sans" panose="020B0606030504020204" pitchFamily="34" charset="0"/>
                    <a:cs typeface="Open Sans" panose="020B0606030504020204" pitchFamily="34" charset="0"/>
                  </a:rPr>
                  <a:t>Returns per day</a:t>
                </a:r>
              </a:p>
            </p:txBody>
          </p:sp>
          <p:sp>
            <p:nvSpPr>
              <p:cNvPr id="27" name="Rectangle 9">
                <a:extLst>
                  <a:ext uri="{FF2B5EF4-FFF2-40B4-BE49-F238E27FC236}">
                    <a16:creationId xmlns:a16="http://schemas.microsoft.com/office/drawing/2014/main" id="{ED71A4E1-3580-5C0D-AB80-14450AC65D4E}"/>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0.88%</a:t>
                </a:r>
              </a:p>
            </p:txBody>
          </p:sp>
        </p:grpSp>
      </p:grpSp>
      <p:grpSp>
        <p:nvGrpSpPr>
          <p:cNvPr id="32" name="Group 31">
            <a:extLst>
              <a:ext uri="{FF2B5EF4-FFF2-40B4-BE49-F238E27FC236}">
                <a16:creationId xmlns:a16="http://schemas.microsoft.com/office/drawing/2014/main" id="{46E40B0F-D276-5B82-7F59-E73EC2367928}"/>
              </a:ext>
            </a:extLst>
          </p:cNvPr>
          <p:cNvGrpSpPr/>
          <p:nvPr/>
        </p:nvGrpSpPr>
        <p:grpSpPr>
          <a:xfrm>
            <a:off x="6427122" y="3143526"/>
            <a:ext cx="2136869" cy="1582431"/>
            <a:chOff x="649554" y="3143526"/>
            <a:chExt cx="2136869" cy="1582431"/>
          </a:xfrm>
        </p:grpSpPr>
        <p:pic>
          <p:nvPicPr>
            <p:cNvPr id="34" name="Graphic 33" descr="Pocket knife with solid fill">
              <a:extLst>
                <a:ext uri="{FF2B5EF4-FFF2-40B4-BE49-F238E27FC236}">
                  <a16:creationId xmlns:a16="http://schemas.microsoft.com/office/drawing/2014/main" id="{9AE27796-C502-1321-BB6D-9AA4015C07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568" y="3143526"/>
              <a:ext cx="743699" cy="743699"/>
            </a:xfrm>
            <a:prstGeom prst="rect">
              <a:avLst/>
            </a:prstGeom>
          </p:spPr>
        </p:pic>
        <p:pic>
          <p:nvPicPr>
            <p:cNvPr id="35" name="Graphic 34" descr="Tax with solid fill">
              <a:extLst>
                <a:ext uri="{FF2B5EF4-FFF2-40B4-BE49-F238E27FC236}">
                  <a16:creationId xmlns:a16="http://schemas.microsoft.com/office/drawing/2014/main" id="{79A650F3-9930-085C-1AD0-F5512B42864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9554" y="3942707"/>
              <a:ext cx="783250" cy="783250"/>
            </a:xfrm>
            <a:prstGeom prst="rect">
              <a:avLst/>
            </a:prstGeom>
          </p:spPr>
        </p:pic>
        <p:grpSp>
          <p:nvGrpSpPr>
            <p:cNvPr id="37" name="Group 36">
              <a:extLst>
                <a:ext uri="{FF2B5EF4-FFF2-40B4-BE49-F238E27FC236}">
                  <a16:creationId xmlns:a16="http://schemas.microsoft.com/office/drawing/2014/main" id="{4417052C-6612-6035-034D-8AA69A5A4A16}"/>
                </a:ext>
              </a:extLst>
            </p:cNvPr>
            <p:cNvGrpSpPr/>
            <p:nvPr/>
          </p:nvGrpSpPr>
          <p:grpSpPr>
            <a:xfrm>
              <a:off x="1226968" y="3253377"/>
              <a:ext cx="1559455" cy="597241"/>
              <a:chOff x="1276023" y="1569777"/>
              <a:chExt cx="1559455" cy="597241"/>
            </a:xfrm>
          </p:grpSpPr>
          <p:sp>
            <p:nvSpPr>
              <p:cNvPr id="41" name="Rectangle 40">
                <a:extLst>
                  <a:ext uri="{FF2B5EF4-FFF2-40B4-BE49-F238E27FC236}">
                    <a16:creationId xmlns:a16="http://schemas.microsoft.com/office/drawing/2014/main" id="{C6D911AE-CFC8-52BE-D4DC-7072EB6D06A2}"/>
                  </a:ext>
                </a:extLst>
              </p:cNvPr>
              <p:cNvSpPr>
                <a:spLocks noChangeArrowheads="1"/>
              </p:cNvSpPr>
              <p:nvPr/>
            </p:nvSpPr>
            <p:spPr bwMode="auto">
              <a:xfrm>
                <a:off x="1276023" y="1920797"/>
                <a:ext cx="1557065" cy="246221"/>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Sharpe Ratio</a:t>
                </a:r>
              </a:p>
            </p:txBody>
          </p:sp>
          <p:sp>
            <p:nvSpPr>
              <p:cNvPr id="42" name="Rectangle 9">
                <a:extLst>
                  <a:ext uri="{FF2B5EF4-FFF2-40B4-BE49-F238E27FC236}">
                    <a16:creationId xmlns:a16="http://schemas.microsoft.com/office/drawing/2014/main" id="{204F82D4-68E0-429A-7540-2E1CF9EB1CEF}"/>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-0.47</a:t>
                </a:r>
              </a:p>
            </p:txBody>
          </p:sp>
        </p:grpSp>
        <p:grpSp>
          <p:nvGrpSpPr>
            <p:cNvPr id="38" name="Group 37">
              <a:extLst>
                <a:ext uri="{FF2B5EF4-FFF2-40B4-BE49-F238E27FC236}">
                  <a16:creationId xmlns:a16="http://schemas.microsoft.com/office/drawing/2014/main" id="{5BEAFC04-2469-C169-A688-AA00C6F9737C}"/>
                </a:ext>
              </a:extLst>
            </p:cNvPr>
            <p:cNvGrpSpPr/>
            <p:nvPr/>
          </p:nvGrpSpPr>
          <p:grpSpPr>
            <a:xfrm>
              <a:off x="1226968" y="3904824"/>
              <a:ext cx="1559455" cy="751130"/>
              <a:chOff x="1276023" y="1569777"/>
              <a:chExt cx="1559455" cy="751130"/>
            </a:xfrm>
          </p:grpSpPr>
          <p:sp>
            <p:nvSpPr>
              <p:cNvPr id="39" name="Rectangle 9">
                <a:extLst>
                  <a:ext uri="{FF2B5EF4-FFF2-40B4-BE49-F238E27FC236}">
                    <a16:creationId xmlns:a16="http://schemas.microsoft.com/office/drawing/2014/main" id="{C638AD22-3D04-D1DE-66C2-EF317E0C26B2}"/>
                  </a:ext>
                </a:extLst>
              </p:cNvPr>
              <p:cNvSpPr>
                <a:spLocks noChangeArrowheads="1"/>
              </p:cNvSpPr>
              <p:nvPr/>
            </p:nvSpPr>
            <p:spPr bwMode="auto">
              <a:xfrm>
                <a:off x="1276023" y="1920797"/>
                <a:ext cx="1557065" cy="400110"/>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Expected </a:t>
                </a:r>
                <a:br>
                  <a:rPr lang="en-AU" altLang="en-US" sz="1000" dirty="0">
                    <a:latin typeface="Montserrat Light" panose="00000400000000000000" pitchFamily="50" charset="0"/>
                    <a:ea typeface="Open Sans" panose="020B0606030504020204" pitchFamily="34" charset="0"/>
                    <a:cs typeface="Open Sans" panose="020B0606030504020204" pitchFamily="34" charset="0"/>
                  </a:rPr>
                </a:br>
                <a:r>
                  <a:rPr lang="en-AU" altLang="en-US" sz="1000" dirty="0">
                    <a:latin typeface="Montserrat Light" panose="00000400000000000000" pitchFamily="50" charset="0"/>
                    <a:ea typeface="Open Sans" panose="020B0606030504020204" pitchFamily="34" charset="0"/>
                    <a:cs typeface="Open Sans" panose="020B0606030504020204" pitchFamily="34" charset="0"/>
                  </a:rPr>
                  <a:t>Returns per day</a:t>
                </a:r>
              </a:p>
            </p:txBody>
          </p:sp>
          <p:sp>
            <p:nvSpPr>
              <p:cNvPr id="40" name="Rectangle 9">
                <a:extLst>
                  <a:ext uri="{FF2B5EF4-FFF2-40B4-BE49-F238E27FC236}">
                    <a16:creationId xmlns:a16="http://schemas.microsoft.com/office/drawing/2014/main" id="{1898B76F-8267-228F-8401-3A73C7B596B1}"/>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-0.07%</a:t>
                </a:r>
              </a:p>
            </p:txBody>
          </p:sp>
        </p:grpSp>
      </p:grpSp>
      <p:grpSp>
        <p:nvGrpSpPr>
          <p:cNvPr id="43" name="Group 42">
            <a:extLst>
              <a:ext uri="{FF2B5EF4-FFF2-40B4-BE49-F238E27FC236}">
                <a16:creationId xmlns:a16="http://schemas.microsoft.com/office/drawing/2014/main" id="{0AC1CFFA-648E-EF8E-ABE3-3C7DA22FE5C2}"/>
              </a:ext>
            </a:extLst>
          </p:cNvPr>
          <p:cNvGrpSpPr/>
          <p:nvPr/>
        </p:nvGrpSpPr>
        <p:grpSpPr>
          <a:xfrm>
            <a:off x="9355725" y="3143526"/>
            <a:ext cx="2136869" cy="1582431"/>
            <a:chOff x="649554" y="3143526"/>
            <a:chExt cx="2136869" cy="1582431"/>
          </a:xfrm>
        </p:grpSpPr>
        <p:pic>
          <p:nvPicPr>
            <p:cNvPr id="44" name="Graphic 43" descr="Pocket knife with solid fill">
              <a:extLst>
                <a:ext uri="{FF2B5EF4-FFF2-40B4-BE49-F238E27FC236}">
                  <a16:creationId xmlns:a16="http://schemas.microsoft.com/office/drawing/2014/main" id="{CCF4BBAF-CFBB-521C-B9A2-F9A46E2A94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568" y="3143526"/>
              <a:ext cx="743699" cy="743699"/>
            </a:xfrm>
            <a:prstGeom prst="rect">
              <a:avLst/>
            </a:prstGeom>
          </p:spPr>
        </p:pic>
        <p:pic>
          <p:nvPicPr>
            <p:cNvPr id="45" name="Graphic 44" descr="Tax with solid fill">
              <a:extLst>
                <a:ext uri="{FF2B5EF4-FFF2-40B4-BE49-F238E27FC236}">
                  <a16:creationId xmlns:a16="http://schemas.microsoft.com/office/drawing/2014/main" id="{93DC057C-80BB-3186-7332-FD85280E421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9554" y="3942707"/>
              <a:ext cx="783250" cy="783250"/>
            </a:xfrm>
            <a:prstGeom prst="rect">
              <a:avLst/>
            </a:prstGeom>
          </p:spPr>
        </p:pic>
        <p:grpSp>
          <p:nvGrpSpPr>
            <p:cNvPr id="47" name="Group 46">
              <a:extLst>
                <a:ext uri="{FF2B5EF4-FFF2-40B4-BE49-F238E27FC236}">
                  <a16:creationId xmlns:a16="http://schemas.microsoft.com/office/drawing/2014/main" id="{A9ED2234-5630-065A-2DBE-4967DAC76A1F}"/>
                </a:ext>
              </a:extLst>
            </p:cNvPr>
            <p:cNvGrpSpPr/>
            <p:nvPr/>
          </p:nvGrpSpPr>
          <p:grpSpPr>
            <a:xfrm>
              <a:off x="1226968" y="3253377"/>
              <a:ext cx="1559455" cy="597241"/>
              <a:chOff x="1276023" y="1569777"/>
              <a:chExt cx="1559455" cy="597241"/>
            </a:xfrm>
          </p:grpSpPr>
          <p:sp>
            <p:nvSpPr>
              <p:cNvPr id="53" name="Rectangle 52">
                <a:extLst>
                  <a:ext uri="{FF2B5EF4-FFF2-40B4-BE49-F238E27FC236}">
                    <a16:creationId xmlns:a16="http://schemas.microsoft.com/office/drawing/2014/main" id="{EE9B6635-C157-A4EF-8A55-5206AB005219}"/>
                  </a:ext>
                </a:extLst>
              </p:cNvPr>
              <p:cNvSpPr>
                <a:spLocks noChangeArrowheads="1"/>
              </p:cNvSpPr>
              <p:nvPr/>
            </p:nvSpPr>
            <p:spPr bwMode="auto">
              <a:xfrm>
                <a:off x="1276023" y="1920797"/>
                <a:ext cx="1557065" cy="246221"/>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Sharpe Ratio</a:t>
                </a:r>
              </a:p>
            </p:txBody>
          </p:sp>
          <p:sp>
            <p:nvSpPr>
              <p:cNvPr id="55" name="Rectangle 9">
                <a:extLst>
                  <a:ext uri="{FF2B5EF4-FFF2-40B4-BE49-F238E27FC236}">
                    <a16:creationId xmlns:a16="http://schemas.microsoft.com/office/drawing/2014/main" id="{42AEAA1D-1F48-AD3D-1E15-983FE9C20EC3}"/>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1.47</a:t>
                </a:r>
              </a:p>
            </p:txBody>
          </p:sp>
        </p:grpSp>
        <p:grpSp>
          <p:nvGrpSpPr>
            <p:cNvPr id="49" name="Group 48">
              <a:extLst>
                <a:ext uri="{FF2B5EF4-FFF2-40B4-BE49-F238E27FC236}">
                  <a16:creationId xmlns:a16="http://schemas.microsoft.com/office/drawing/2014/main" id="{47D25990-7ABD-D49F-21D0-D0DA7124C053}"/>
                </a:ext>
              </a:extLst>
            </p:cNvPr>
            <p:cNvGrpSpPr/>
            <p:nvPr/>
          </p:nvGrpSpPr>
          <p:grpSpPr>
            <a:xfrm>
              <a:off x="1226968" y="3904824"/>
              <a:ext cx="1559455" cy="751130"/>
              <a:chOff x="1276023" y="1569777"/>
              <a:chExt cx="1559455" cy="751130"/>
            </a:xfrm>
          </p:grpSpPr>
          <p:sp>
            <p:nvSpPr>
              <p:cNvPr id="50" name="Rectangle 9">
                <a:extLst>
                  <a:ext uri="{FF2B5EF4-FFF2-40B4-BE49-F238E27FC236}">
                    <a16:creationId xmlns:a16="http://schemas.microsoft.com/office/drawing/2014/main" id="{0FBD0F4C-D4D2-9C89-E42E-E798130F5F82}"/>
                  </a:ext>
                </a:extLst>
              </p:cNvPr>
              <p:cNvSpPr>
                <a:spLocks noChangeArrowheads="1"/>
              </p:cNvSpPr>
              <p:nvPr/>
            </p:nvSpPr>
            <p:spPr bwMode="auto">
              <a:xfrm>
                <a:off x="1276023" y="1920797"/>
                <a:ext cx="1557065" cy="400110"/>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Expected </a:t>
                </a:r>
                <a:br>
                  <a:rPr lang="en-AU" altLang="en-US" sz="1000" dirty="0">
                    <a:latin typeface="Montserrat Light" panose="00000400000000000000" pitchFamily="50" charset="0"/>
                    <a:ea typeface="Open Sans" panose="020B0606030504020204" pitchFamily="34" charset="0"/>
                    <a:cs typeface="Open Sans" panose="020B0606030504020204" pitchFamily="34" charset="0"/>
                  </a:rPr>
                </a:br>
                <a:r>
                  <a:rPr lang="en-AU" altLang="en-US" sz="1000" dirty="0">
                    <a:latin typeface="Montserrat Light" panose="00000400000000000000" pitchFamily="50" charset="0"/>
                    <a:ea typeface="Open Sans" panose="020B0606030504020204" pitchFamily="34" charset="0"/>
                    <a:cs typeface="Open Sans" panose="020B0606030504020204" pitchFamily="34" charset="0"/>
                  </a:rPr>
                  <a:t>Returns per day</a:t>
                </a:r>
              </a:p>
            </p:txBody>
          </p:sp>
          <p:sp>
            <p:nvSpPr>
              <p:cNvPr id="52" name="Rectangle 9">
                <a:extLst>
                  <a:ext uri="{FF2B5EF4-FFF2-40B4-BE49-F238E27FC236}">
                    <a16:creationId xmlns:a16="http://schemas.microsoft.com/office/drawing/2014/main" id="{94F4638D-D9B2-64CC-F64F-6B627EB30388}"/>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1%</a:t>
                </a:r>
              </a:p>
            </p:txBody>
          </p:sp>
        </p:grpSp>
      </p:grpSp>
      <p:sp>
        <p:nvSpPr>
          <p:cNvPr id="56" name="Rectangle 55">
            <a:extLst>
              <a:ext uri="{FF2B5EF4-FFF2-40B4-BE49-F238E27FC236}">
                <a16:creationId xmlns:a16="http://schemas.microsoft.com/office/drawing/2014/main" id="{983060C4-DC05-76E0-540A-B9FC6705424D}"/>
              </a:ext>
            </a:extLst>
          </p:cNvPr>
          <p:cNvSpPr/>
          <p:nvPr/>
        </p:nvSpPr>
        <p:spPr>
          <a:xfrm>
            <a:off x="1575830" y="2901394"/>
            <a:ext cx="413837" cy="126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FAA4669-9BA6-ECB0-89D1-D48482D37B4A}"/>
              </a:ext>
            </a:extLst>
          </p:cNvPr>
          <p:cNvSpPr/>
          <p:nvPr/>
        </p:nvSpPr>
        <p:spPr>
          <a:xfrm>
            <a:off x="4427847" y="2901394"/>
            <a:ext cx="413837" cy="126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260900E-78E7-A6AA-8D4C-F9C44113F755}"/>
              </a:ext>
            </a:extLst>
          </p:cNvPr>
          <p:cNvSpPr/>
          <p:nvPr/>
        </p:nvSpPr>
        <p:spPr>
          <a:xfrm>
            <a:off x="7325018" y="2901394"/>
            <a:ext cx="413837" cy="126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50F5429-CA89-B751-502D-8F24EBC8FFEE}"/>
              </a:ext>
            </a:extLst>
          </p:cNvPr>
          <p:cNvSpPr/>
          <p:nvPr/>
        </p:nvSpPr>
        <p:spPr>
          <a:xfrm>
            <a:off x="10259351" y="2901394"/>
            <a:ext cx="413837" cy="126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Pfeil: Fünfeck 30">
            <a:extLst>
              <a:ext uri="{FF2B5EF4-FFF2-40B4-BE49-F238E27FC236}">
                <a16:creationId xmlns:a16="http://schemas.microsoft.com/office/drawing/2014/main" id="{1A484B8C-05D5-161C-1077-D24FD3FCDDE5}"/>
              </a:ext>
            </a:extLst>
          </p:cNvPr>
          <p:cNvSpPr>
            <a:spLocks/>
          </p:cNvSpPr>
          <p:nvPr/>
        </p:nvSpPr>
        <p:spPr bwMode="gray">
          <a:xfrm>
            <a:off x="0" y="0"/>
            <a:ext cx="331924" cy="298064"/>
          </a:xfrm>
          <a:prstGeom prst="homePlate">
            <a:avLst>
              <a:gd name="adj" fmla="val 27927"/>
            </a:avLst>
          </a:prstGeom>
          <a:solidFill>
            <a:srgbClr val="235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00" dirty="0"/>
          </a:p>
        </p:txBody>
      </p:sp>
      <p:sp>
        <p:nvSpPr>
          <p:cNvPr id="132" name="Google Shape;7762;p147">
            <a:extLst>
              <a:ext uri="{FF2B5EF4-FFF2-40B4-BE49-F238E27FC236}">
                <a16:creationId xmlns:a16="http://schemas.microsoft.com/office/drawing/2014/main" id="{72927D1F-1F0A-05E2-DA8B-F5472ECB7782}"/>
              </a:ext>
            </a:extLst>
          </p:cNvPr>
          <p:cNvSpPr txBox="1">
            <a:spLocks noChangeArrowheads="1"/>
          </p:cNvSpPr>
          <p:nvPr/>
        </p:nvSpPr>
        <p:spPr bwMode="gray">
          <a:xfrm>
            <a:off x="5132" y="36934"/>
            <a:ext cx="243734" cy="22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1400" dirty="0">
                <a:solidFill>
                  <a:schemeClr val="bg1"/>
                </a:solidFill>
                <a:latin typeface="+mj-lt"/>
                <a:cs typeface="Open Sans Semibold" panose="020B0706030804020204" pitchFamily="34" charset="0"/>
                <a:sym typeface="Open Sans Semibold" panose="020B0706030804020204" pitchFamily="34" charset="0"/>
              </a:rPr>
              <a:t>3</a:t>
            </a:r>
            <a:endParaRPr lang="de-DE" altLang="en-US" sz="500" dirty="0">
              <a:solidFill>
                <a:schemeClr val="bg1"/>
              </a:solidFill>
              <a:latin typeface="+mj-lt"/>
              <a:cs typeface="Open Sans Semibold" panose="020B0706030804020204" pitchFamily="34" charset="0"/>
              <a:sym typeface="Arial" panose="020B0604020202020204" pitchFamily="34" charset="0"/>
            </a:endParaRPr>
          </a:p>
        </p:txBody>
      </p:sp>
      <p:sp>
        <p:nvSpPr>
          <p:cNvPr id="134" name="Fußzeilenplatzhalter 3">
            <a:extLst>
              <a:ext uri="{FF2B5EF4-FFF2-40B4-BE49-F238E27FC236}">
                <a16:creationId xmlns:a16="http://schemas.microsoft.com/office/drawing/2014/main" id="{09E87553-0F25-CCF3-9CED-6DA8EA294A91}"/>
              </a:ext>
            </a:extLst>
          </p:cNvPr>
          <p:cNvSpPr txBox="1">
            <a:spLocks/>
          </p:cNvSpPr>
          <p:nvPr/>
        </p:nvSpPr>
        <p:spPr>
          <a:xfrm>
            <a:off x="383118" y="6231082"/>
            <a:ext cx="975783" cy="396875"/>
          </a:xfrm>
          <a:prstGeom prst="rect">
            <a:avLst/>
          </a:prstGeom>
        </p:spPr>
        <p:txBody>
          <a:bodyPr vert="horz" lIns="0" tIns="0" rIns="0" bIns="0" rtlCol="0" anchor="t" anchorCtr="0"/>
          <a:lstStyle>
            <a:defPPr>
              <a:defRPr lang="de-DE"/>
            </a:defPPr>
            <a:lvl1pPr algn="l" rtl="0" eaLnBrk="1" fontAlgn="auto" hangingPunct="1">
              <a:spcBef>
                <a:spcPts val="0"/>
              </a:spcBef>
              <a:spcAft>
                <a:spcPts val="0"/>
              </a:spcAft>
              <a:defRPr sz="90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de-DE" dirty="0"/>
              <a:t>11 von 14</a:t>
            </a:r>
            <a:endParaRPr lang="en-US" dirty="0">
              <a:cs typeface="Arial" panose="020B0604020202020204"/>
            </a:endParaRPr>
          </a:p>
        </p:txBody>
      </p:sp>
      <p:sp>
        <p:nvSpPr>
          <p:cNvPr id="135" name="Rectangle 134">
            <a:extLst>
              <a:ext uri="{FF2B5EF4-FFF2-40B4-BE49-F238E27FC236}">
                <a16:creationId xmlns:a16="http://schemas.microsoft.com/office/drawing/2014/main" id="{C9615EE1-4779-23D1-F3D8-FA52B2D61569}"/>
              </a:ext>
            </a:extLst>
          </p:cNvPr>
          <p:cNvSpPr/>
          <p:nvPr/>
        </p:nvSpPr>
        <p:spPr>
          <a:xfrm>
            <a:off x="10438404" y="816019"/>
            <a:ext cx="1369595" cy="2103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a:t>
            </a:r>
            <a:endParaRPr lang="en-US" sz="1400" dirty="0">
              <a:solidFill>
                <a:schemeClr val="tx1"/>
              </a:solidFill>
            </a:endParaRPr>
          </a:p>
        </p:txBody>
      </p:sp>
    </p:spTree>
    <p:extLst>
      <p:ext uri="{BB962C8B-B14F-4D97-AF65-F5344CB8AC3E}">
        <p14:creationId xmlns:p14="http://schemas.microsoft.com/office/powerpoint/2010/main" val="2603758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B645C9A-3CE1-A982-F525-EEC9B9C8B937}"/>
              </a:ext>
            </a:extLst>
          </p:cNvPr>
          <p:cNvGraphicFramePr>
            <a:graphicFrameLocks noChangeAspect="1"/>
          </p:cNvGraphicFramePr>
          <p:nvPr>
            <p:custDataLst>
              <p:tags r:id="rId1"/>
            </p:custDataLst>
            <p:extLst>
              <p:ext uri="{D42A27DB-BD31-4B8C-83A1-F6EECF244321}">
                <p14:modId xmlns:p14="http://schemas.microsoft.com/office/powerpoint/2010/main" val="2369636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6" name="think-cell data - do not delete" hidden="1">
                        <a:extLst>
                          <a:ext uri="{FF2B5EF4-FFF2-40B4-BE49-F238E27FC236}">
                            <a16:creationId xmlns:a16="http://schemas.microsoft.com/office/drawing/2014/main" id="{5B645C9A-3CE1-A982-F525-EEC9B9C8B93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B059026-9545-9AA4-1060-5C397AB649B2}"/>
              </a:ext>
            </a:extLst>
          </p:cNvPr>
          <p:cNvSpPr>
            <a:spLocks noGrp="1"/>
          </p:cNvSpPr>
          <p:nvPr>
            <p:ph type="title"/>
          </p:nvPr>
        </p:nvSpPr>
        <p:spPr/>
        <p:txBody>
          <a:bodyPr vert="horz"/>
          <a:lstStyle/>
          <a:p>
            <a:r>
              <a:rPr lang="de-DE" dirty="0"/>
              <a:t>Sentiment-</a:t>
            </a:r>
            <a:r>
              <a:rPr lang="de-DE" dirty="0" err="1"/>
              <a:t>based</a:t>
            </a:r>
            <a:r>
              <a:rPr lang="de-DE" dirty="0"/>
              <a:t> </a:t>
            </a:r>
            <a:r>
              <a:rPr lang="de-DE" dirty="0" err="1"/>
              <a:t>trading</a:t>
            </a:r>
            <a:r>
              <a:rPr lang="de-DE" dirty="0"/>
              <a:t> </a:t>
            </a:r>
            <a:r>
              <a:rPr lang="de-DE" dirty="0" err="1"/>
              <a:t>comes</a:t>
            </a:r>
            <a:r>
              <a:rPr lang="de-DE" dirty="0"/>
              <a:t> </a:t>
            </a:r>
            <a:r>
              <a:rPr lang="de-DE" dirty="0" err="1"/>
              <a:t>with</a:t>
            </a:r>
            <a:r>
              <a:rPr lang="de-DE" dirty="0"/>
              <a:t> </a:t>
            </a:r>
            <a:r>
              <a:rPr lang="de-DE" dirty="0" err="1"/>
              <a:t>significant</a:t>
            </a:r>
            <a:r>
              <a:rPr lang="de-DE" dirty="0"/>
              <a:t> </a:t>
            </a:r>
            <a:r>
              <a:rPr lang="de-DE" dirty="0" err="1"/>
              <a:t>risks</a:t>
            </a:r>
            <a:r>
              <a:rPr lang="de-DE" dirty="0"/>
              <a:t>, such </a:t>
            </a:r>
            <a:r>
              <a:rPr lang="de-DE" dirty="0" err="1"/>
              <a:t>as</a:t>
            </a:r>
            <a:r>
              <a:rPr lang="de-DE" dirty="0"/>
              <a:t> </a:t>
            </a:r>
            <a:r>
              <a:rPr lang="de-DE" dirty="0" err="1"/>
              <a:t>transaction</a:t>
            </a:r>
            <a:r>
              <a:rPr lang="de-DE" dirty="0"/>
              <a:t> </a:t>
            </a:r>
            <a:r>
              <a:rPr lang="de-DE" dirty="0" err="1"/>
              <a:t>costs</a:t>
            </a:r>
            <a:r>
              <a:rPr lang="de-DE" dirty="0"/>
              <a:t> – Frequent </a:t>
            </a:r>
            <a:r>
              <a:rPr lang="de-DE" dirty="0" err="1"/>
              <a:t>trading</a:t>
            </a:r>
            <a:r>
              <a:rPr lang="de-DE" dirty="0"/>
              <a:t> </a:t>
            </a:r>
            <a:r>
              <a:rPr lang="de-DE" dirty="0" err="1"/>
              <a:t>can</a:t>
            </a:r>
            <a:r>
              <a:rPr lang="de-DE" dirty="0"/>
              <a:t> </a:t>
            </a:r>
            <a:r>
              <a:rPr lang="de-DE" dirty="0" err="1"/>
              <a:t>erode</a:t>
            </a:r>
            <a:r>
              <a:rPr lang="de-DE" dirty="0"/>
              <a:t> </a:t>
            </a:r>
            <a:r>
              <a:rPr lang="de-DE" dirty="0" err="1"/>
              <a:t>profits</a:t>
            </a:r>
            <a:r>
              <a:rPr lang="de-DE" dirty="0"/>
              <a:t> and external </a:t>
            </a:r>
            <a:r>
              <a:rPr lang="de-DE" dirty="0" err="1"/>
              <a:t>factors</a:t>
            </a:r>
            <a:r>
              <a:rPr lang="de-DE" dirty="0"/>
              <a:t> </a:t>
            </a:r>
            <a:r>
              <a:rPr lang="de-DE" dirty="0" err="1"/>
              <a:t>impact</a:t>
            </a:r>
            <a:r>
              <a:rPr lang="de-DE" dirty="0"/>
              <a:t> </a:t>
            </a:r>
            <a:r>
              <a:rPr lang="de-DE" dirty="0" err="1"/>
              <a:t>effectiveness</a:t>
            </a:r>
            <a:r>
              <a:rPr lang="de-DE" dirty="0"/>
              <a:t> </a:t>
            </a:r>
            <a:r>
              <a:rPr lang="de-DE" dirty="0" err="1"/>
              <a:t>of</a:t>
            </a:r>
            <a:r>
              <a:rPr lang="de-DE" dirty="0"/>
              <a:t> </a:t>
            </a:r>
            <a:r>
              <a:rPr lang="de-DE" dirty="0" err="1"/>
              <a:t>these</a:t>
            </a:r>
            <a:r>
              <a:rPr lang="de-DE" dirty="0"/>
              <a:t> </a:t>
            </a:r>
            <a:r>
              <a:rPr lang="de-DE" dirty="0" err="1"/>
              <a:t>strategies</a:t>
            </a:r>
            <a:endParaRPr lang="de-DE" dirty="0"/>
          </a:p>
        </p:txBody>
      </p:sp>
      <p:sp>
        <p:nvSpPr>
          <p:cNvPr id="4" name="Text Placeholder 3">
            <a:extLst>
              <a:ext uri="{FF2B5EF4-FFF2-40B4-BE49-F238E27FC236}">
                <a16:creationId xmlns:a16="http://schemas.microsoft.com/office/drawing/2014/main" id="{FCED7C3C-D151-AD4F-935C-8D9D9A4B5475}"/>
              </a:ext>
            </a:extLst>
          </p:cNvPr>
          <p:cNvSpPr>
            <a:spLocks noGrp="1"/>
          </p:cNvSpPr>
          <p:nvPr>
            <p:ph type="body" sz="quarter" idx="13"/>
          </p:nvPr>
        </p:nvSpPr>
        <p:spPr>
          <a:xfrm>
            <a:off x="383118" y="1070344"/>
            <a:ext cx="11425767" cy="318261"/>
          </a:xfrm>
        </p:spPr>
        <p:txBody>
          <a:bodyPr/>
          <a:lstStyle/>
          <a:p>
            <a:pPr marL="0" indent="0">
              <a:buNone/>
            </a:pPr>
            <a:r>
              <a:rPr lang="en-US" dirty="0"/>
              <a:t>Many trades are conducted in parallel, with </a:t>
            </a:r>
            <a:r>
              <a:rPr lang="en-US" dirty="0" err="1"/>
              <a:t>FinBERT</a:t>
            </a:r>
            <a:r>
              <a:rPr lang="en-US" dirty="0"/>
              <a:t> consistently trading over 200 stocks simultaneously.</a:t>
            </a:r>
          </a:p>
          <a:p>
            <a:pPr marL="0" indent="0">
              <a:buNone/>
            </a:pPr>
            <a:r>
              <a:rPr lang="en-US" dirty="0"/>
              <a:t>In some weeks, it only trades a few stocks at a time, leading to significant fluctuations in investment activity</a:t>
            </a:r>
            <a:endParaRPr lang="de-DE" dirty="0"/>
          </a:p>
        </p:txBody>
      </p:sp>
      <p:sp>
        <p:nvSpPr>
          <p:cNvPr id="11" name="Rectangle 10">
            <a:extLst>
              <a:ext uri="{FF2B5EF4-FFF2-40B4-BE49-F238E27FC236}">
                <a16:creationId xmlns:a16="http://schemas.microsoft.com/office/drawing/2014/main" id="{0091AD74-370E-DD7A-D9F0-CDBE5F046A5A}"/>
              </a:ext>
            </a:extLst>
          </p:cNvPr>
          <p:cNvSpPr/>
          <p:nvPr/>
        </p:nvSpPr>
        <p:spPr>
          <a:xfrm>
            <a:off x="877844" y="1791235"/>
            <a:ext cx="10434548" cy="746469"/>
          </a:xfrm>
          <a:prstGeom prst="rect">
            <a:avLst/>
          </a:prstGeom>
          <a:solidFill>
            <a:srgbClr val="0054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ym typeface="Wingdings" panose="05000000000000000000" pitchFamily="2" charset="2"/>
              </a:rPr>
              <a:t> </a:t>
            </a:r>
            <a:r>
              <a:rPr lang="en-US" dirty="0"/>
              <a:t>High trading frequency trading erodes profits through transaction costs</a:t>
            </a:r>
            <a:endParaRPr lang="de-DE" dirty="0"/>
          </a:p>
        </p:txBody>
      </p:sp>
      <p:cxnSp>
        <p:nvCxnSpPr>
          <p:cNvPr id="13" name="Straight Connector 15">
            <a:extLst>
              <a:ext uri="{FF2B5EF4-FFF2-40B4-BE49-F238E27FC236}">
                <a16:creationId xmlns:a16="http://schemas.microsoft.com/office/drawing/2014/main" id="{59926B29-9343-F766-28D8-BC17A78858E7}"/>
              </a:ext>
            </a:extLst>
          </p:cNvPr>
          <p:cNvCxnSpPr>
            <a:cxnSpLocks/>
          </p:cNvCxnSpPr>
          <p:nvPr/>
        </p:nvCxnSpPr>
        <p:spPr>
          <a:xfrm>
            <a:off x="6095999" y="2841523"/>
            <a:ext cx="0" cy="3024601"/>
          </a:xfrm>
          <a:prstGeom prst="line">
            <a:avLst/>
          </a:prstGeom>
          <a:noFill/>
          <a:ln w="19050" cap="flat" cmpd="sng" algn="ctr">
            <a:solidFill>
              <a:srgbClr val="747480"/>
            </a:solidFill>
            <a:prstDash val="solid"/>
            <a:headEnd type="none" w="med" len="med"/>
            <a:tailEnd type="none" w="med" len="med"/>
          </a:ln>
          <a:effectLst/>
        </p:spPr>
      </p:cxnSp>
      <p:cxnSp>
        <p:nvCxnSpPr>
          <p:cNvPr id="14" name="Gerade Verbindung mit Pfeil 13">
            <a:extLst>
              <a:ext uri="{FF2B5EF4-FFF2-40B4-BE49-F238E27FC236}">
                <a16:creationId xmlns:a16="http://schemas.microsoft.com/office/drawing/2014/main" id="{B01C5F1A-E64C-174F-552C-06209559E2CF}"/>
              </a:ext>
            </a:extLst>
          </p:cNvPr>
          <p:cNvCxnSpPr>
            <a:cxnSpLocks/>
          </p:cNvCxnSpPr>
          <p:nvPr/>
        </p:nvCxnSpPr>
        <p:spPr>
          <a:xfrm>
            <a:off x="7747819" y="4798141"/>
            <a:ext cx="0" cy="785079"/>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3D66F54-11CE-17AA-C004-815921748EC2}"/>
              </a:ext>
            </a:extLst>
          </p:cNvPr>
          <p:cNvPicPr>
            <a:picLocks noChangeAspect="1"/>
          </p:cNvPicPr>
          <p:nvPr/>
        </p:nvPicPr>
        <p:blipFill>
          <a:blip r:embed="rId6"/>
          <a:stretch>
            <a:fillRect/>
          </a:stretch>
        </p:blipFill>
        <p:spPr>
          <a:xfrm>
            <a:off x="6327203" y="3063377"/>
            <a:ext cx="5145478" cy="2928731"/>
          </a:xfrm>
          <a:prstGeom prst="rect">
            <a:avLst/>
          </a:prstGeom>
        </p:spPr>
      </p:pic>
      <p:sp>
        <p:nvSpPr>
          <p:cNvPr id="15" name="Rechteck: abgerundete Ecken 316">
            <a:extLst>
              <a:ext uri="{FF2B5EF4-FFF2-40B4-BE49-F238E27FC236}">
                <a16:creationId xmlns:a16="http://schemas.microsoft.com/office/drawing/2014/main" id="{D0AC5155-C7DE-7E03-998E-5646C373999A}"/>
              </a:ext>
            </a:extLst>
          </p:cNvPr>
          <p:cNvSpPr/>
          <p:nvPr/>
        </p:nvSpPr>
        <p:spPr bwMode="auto">
          <a:xfrm>
            <a:off x="524763" y="2710860"/>
            <a:ext cx="5380336" cy="3281248"/>
          </a:xfrm>
          <a:prstGeom prst="roundRect">
            <a:avLst>
              <a:gd name="adj" fmla="val 10359"/>
            </a:avLst>
          </a:prstGeom>
          <a:noFill/>
          <a:ln w="9525" cap="flat" cmpd="sng" algn="ctr">
            <a:solidFill>
              <a:srgbClr val="0070C0"/>
            </a:solidFill>
            <a:prstDash val="solid"/>
            <a:round/>
            <a:headEnd type="none" w="med" len="med"/>
            <a:tailEnd type="none" w="med" len="med"/>
          </a:ln>
          <a:effectLst/>
        </p:spPr>
        <p:txBody>
          <a:bodyPr vert="horz" wrap="square" lIns="108000" tIns="0" rIns="10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i="0" u="none" strike="noStrike" cap="none" normalizeH="0" baseline="0" dirty="0">
                <a:ln>
                  <a:noFill/>
                </a:ln>
                <a:solidFill>
                  <a:srgbClr val="00549F"/>
                </a:solidFill>
                <a:effectLst/>
                <a:latin typeface="+mj-lt"/>
              </a:rPr>
              <a:t>Some Trading Fees to </a:t>
            </a:r>
            <a:br>
              <a:rPr kumimoji="0" lang="en-AU" i="0" u="none" strike="noStrike" cap="none" normalizeH="0" baseline="0" dirty="0">
                <a:ln>
                  <a:noFill/>
                </a:ln>
                <a:solidFill>
                  <a:srgbClr val="00549F"/>
                </a:solidFill>
                <a:effectLst/>
                <a:latin typeface="+mj-lt"/>
              </a:rPr>
            </a:br>
            <a:r>
              <a:rPr kumimoji="0" lang="en-AU" i="0" u="none" strike="noStrike" cap="none" normalizeH="0" baseline="0" dirty="0">
                <a:ln>
                  <a:noFill/>
                </a:ln>
                <a:solidFill>
                  <a:srgbClr val="00549F"/>
                </a:solidFill>
                <a:effectLst/>
                <a:latin typeface="+mj-lt"/>
              </a:rPr>
              <a:t>Consider:</a:t>
            </a:r>
          </a:p>
        </p:txBody>
      </p:sp>
      <p:sp>
        <p:nvSpPr>
          <p:cNvPr id="16" name="Rechteck: abgerundete Ecken 316">
            <a:extLst>
              <a:ext uri="{FF2B5EF4-FFF2-40B4-BE49-F238E27FC236}">
                <a16:creationId xmlns:a16="http://schemas.microsoft.com/office/drawing/2014/main" id="{561D3A0C-3A71-3937-832C-A946B394351B}"/>
              </a:ext>
            </a:extLst>
          </p:cNvPr>
          <p:cNvSpPr/>
          <p:nvPr/>
        </p:nvSpPr>
        <p:spPr bwMode="auto">
          <a:xfrm>
            <a:off x="1640331" y="3429000"/>
            <a:ext cx="3418901" cy="638892"/>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effectLst/>
                <a:latin typeface="+mj-lt"/>
              </a:rPr>
              <a:t>Trade Commissions</a:t>
            </a:r>
            <a:endParaRPr kumimoji="0" lang="en-AU" sz="1400" i="0" u="none" strike="noStrike" cap="none" normalizeH="0" baseline="0" dirty="0">
              <a:ln>
                <a:noFill/>
              </a:ln>
              <a:effectLst/>
              <a:latin typeface="+mj-lt"/>
            </a:endParaRPr>
          </a:p>
        </p:txBody>
      </p:sp>
      <p:sp>
        <p:nvSpPr>
          <p:cNvPr id="19" name="Rechteck: abgerundete Ecken 316">
            <a:extLst>
              <a:ext uri="{FF2B5EF4-FFF2-40B4-BE49-F238E27FC236}">
                <a16:creationId xmlns:a16="http://schemas.microsoft.com/office/drawing/2014/main" id="{15E54438-24B3-F46B-70AC-33EE30BDCCEB}"/>
              </a:ext>
            </a:extLst>
          </p:cNvPr>
          <p:cNvSpPr/>
          <p:nvPr/>
        </p:nvSpPr>
        <p:spPr bwMode="auto">
          <a:xfrm>
            <a:off x="1640331" y="4336798"/>
            <a:ext cx="3418901" cy="638892"/>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effectLst/>
                <a:latin typeface="+mj-lt"/>
              </a:rPr>
              <a:t>Bid-Ask Spread</a:t>
            </a:r>
            <a:endParaRPr kumimoji="0" lang="en-AU" sz="1400" i="0" u="none" strike="noStrike" cap="none" normalizeH="0" baseline="0" dirty="0">
              <a:ln>
                <a:noFill/>
              </a:ln>
              <a:effectLst/>
              <a:latin typeface="+mj-lt"/>
            </a:endParaRPr>
          </a:p>
        </p:txBody>
      </p:sp>
      <p:sp>
        <p:nvSpPr>
          <p:cNvPr id="21" name="Rechteck: abgerundete Ecken 316">
            <a:extLst>
              <a:ext uri="{FF2B5EF4-FFF2-40B4-BE49-F238E27FC236}">
                <a16:creationId xmlns:a16="http://schemas.microsoft.com/office/drawing/2014/main" id="{4500E57B-2A91-938B-76B6-A149099863A6}"/>
              </a:ext>
            </a:extLst>
          </p:cNvPr>
          <p:cNvSpPr/>
          <p:nvPr/>
        </p:nvSpPr>
        <p:spPr bwMode="auto">
          <a:xfrm>
            <a:off x="1640331" y="5244595"/>
            <a:ext cx="3418901" cy="638892"/>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effectLst/>
                <a:latin typeface="+mj-lt"/>
              </a:rPr>
              <a:t>Currency Exchange Fees…</a:t>
            </a:r>
            <a:endParaRPr kumimoji="0" lang="en-AU" sz="1400" i="0" u="none" strike="noStrike" cap="none" normalizeH="0" baseline="0" dirty="0">
              <a:ln>
                <a:noFill/>
              </a:ln>
              <a:effectLst/>
              <a:latin typeface="+mj-lt"/>
            </a:endParaRPr>
          </a:p>
        </p:txBody>
      </p:sp>
      <p:grpSp>
        <p:nvGrpSpPr>
          <p:cNvPr id="23" name="Group 22">
            <a:extLst>
              <a:ext uri="{FF2B5EF4-FFF2-40B4-BE49-F238E27FC236}">
                <a16:creationId xmlns:a16="http://schemas.microsoft.com/office/drawing/2014/main" id="{90830086-0546-EE65-3CDA-C616BE5748B3}"/>
              </a:ext>
            </a:extLst>
          </p:cNvPr>
          <p:cNvGrpSpPr/>
          <p:nvPr/>
        </p:nvGrpSpPr>
        <p:grpSpPr>
          <a:xfrm>
            <a:off x="958465" y="3583890"/>
            <a:ext cx="258633" cy="360000"/>
            <a:chOff x="5409070" y="3398759"/>
            <a:chExt cx="140069" cy="464458"/>
          </a:xfrm>
          <a:noFill/>
        </p:grpSpPr>
        <p:sp>
          <p:nvSpPr>
            <p:cNvPr id="24" name="Chevron 164">
              <a:extLst>
                <a:ext uri="{FF2B5EF4-FFF2-40B4-BE49-F238E27FC236}">
                  <a16:creationId xmlns:a16="http://schemas.microsoft.com/office/drawing/2014/main" id="{BBD5ED90-0BCF-AA2E-B83B-AB44E1E8D93F}"/>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25" name="Chevron 165">
              <a:extLst>
                <a:ext uri="{FF2B5EF4-FFF2-40B4-BE49-F238E27FC236}">
                  <a16:creationId xmlns:a16="http://schemas.microsoft.com/office/drawing/2014/main" id="{CE836232-60B4-7F22-8568-DD6209CF9B82}"/>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grpSp>
        <p:nvGrpSpPr>
          <p:cNvPr id="26" name="Group 25">
            <a:extLst>
              <a:ext uri="{FF2B5EF4-FFF2-40B4-BE49-F238E27FC236}">
                <a16:creationId xmlns:a16="http://schemas.microsoft.com/office/drawing/2014/main" id="{F332FFCF-8665-9D19-1F87-8EF704853CDB}"/>
              </a:ext>
            </a:extLst>
          </p:cNvPr>
          <p:cNvGrpSpPr/>
          <p:nvPr/>
        </p:nvGrpSpPr>
        <p:grpSpPr>
          <a:xfrm>
            <a:off x="958465" y="4409567"/>
            <a:ext cx="258633" cy="360000"/>
            <a:chOff x="5409070" y="3398759"/>
            <a:chExt cx="140069" cy="464458"/>
          </a:xfrm>
          <a:noFill/>
        </p:grpSpPr>
        <p:sp>
          <p:nvSpPr>
            <p:cNvPr id="27" name="Chevron 164">
              <a:extLst>
                <a:ext uri="{FF2B5EF4-FFF2-40B4-BE49-F238E27FC236}">
                  <a16:creationId xmlns:a16="http://schemas.microsoft.com/office/drawing/2014/main" id="{2592D06C-E6AC-4078-FC05-D350D791B532}"/>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28" name="Chevron 165">
              <a:extLst>
                <a:ext uri="{FF2B5EF4-FFF2-40B4-BE49-F238E27FC236}">
                  <a16:creationId xmlns:a16="http://schemas.microsoft.com/office/drawing/2014/main" id="{232F4669-CBF5-C659-82EB-038FF2493288}"/>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grpSp>
        <p:nvGrpSpPr>
          <p:cNvPr id="29" name="Group 28">
            <a:extLst>
              <a:ext uri="{FF2B5EF4-FFF2-40B4-BE49-F238E27FC236}">
                <a16:creationId xmlns:a16="http://schemas.microsoft.com/office/drawing/2014/main" id="{A4C15DB7-45C0-49F0-05A3-F5DBF229EA27}"/>
              </a:ext>
            </a:extLst>
          </p:cNvPr>
          <p:cNvGrpSpPr/>
          <p:nvPr/>
        </p:nvGrpSpPr>
        <p:grpSpPr>
          <a:xfrm>
            <a:off x="958465" y="5366129"/>
            <a:ext cx="258633" cy="360000"/>
            <a:chOff x="5409070" y="3398759"/>
            <a:chExt cx="140069" cy="464458"/>
          </a:xfrm>
          <a:noFill/>
        </p:grpSpPr>
        <p:sp>
          <p:nvSpPr>
            <p:cNvPr id="30" name="Chevron 164">
              <a:extLst>
                <a:ext uri="{FF2B5EF4-FFF2-40B4-BE49-F238E27FC236}">
                  <a16:creationId xmlns:a16="http://schemas.microsoft.com/office/drawing/2014/main" id="{FF4AF05A-F212-783F-CE15-8B7A14B8EDC5}"/>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31" name="Chevron 165">
              <a:extLst>
                <a:ext uri="{FF2B5EF4-FFF2-40B4-BE49-F238E27FC236}">
                  <a16:creationId xmlns:a16="http://schemas.microsoft.com/office/drawing/2014/main" id="{4658EBDB-8F4D-CD4F-83D5-51C16FEAE324}"/>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pic>
        <p:nvPicPr>
          <p:cNvPr id="32" name="Graphic 31" descr="Presentation with pie chart outline">
            <a:extLst>
              <a:ext uri="{FF2B5EF4-FFF2-40B4-BE49-F238E27FC236}">
                <a16:creationId xmlns:a16="http://schemas.microsoft.com/office/drawing/2014/main" id="{3EC989B4-4401-F83E-D642-DB821BA66C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29008" y="3440787"/>
            <a:ext cx="656823" cy="656823"/>
          </a:xfrm>
          <a:prstGeom prst="rect">
            <a:avLst/>
          </a:prstGeom>
        </p:spPr>
      </p:pic>
      <p:pic>
        <p:nvPicPr>
          <p:cNvPr id="33" name="Graphic 32" descr="Muscular arm outline">
            <a:extLst>
              <a:ext uri="{FF2B5EF4-FFF2-40B4-BE49-F238E27FC236}">
                <a16:creationId xmlns:a16="http://schemas.microsoft.com/office/drawing/2014/main" id="{40C5467C-4ED1-6344-DA46-20A5285A01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00650" y="4380502"/>
            <a:ext cx="520021" cy="520021"/>
          </a:xfrm>
          <a:prstGeom prst="rect">
            <a:avLst/>
          </a:prstGeom>
        </p:spPr>
      </p:pic>
      <p:pic>
        <p:nvPicPr>
          <p:cNvPr id="34" name="Graphic 33" descr="Presentation with org chart outline">
            <a:extLst>
              <a:ext uri="{FF2B5EF4-FFF2-40B4-BE49-F238E27FC236}">
                <a16:creationId xmlns:a16="http://schemas.microsoft.com/office/drawing/2014/main" id="{775B9CCE-89D5-B655-8945-6727D08C26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89321" y="5191072"/>
            <a:ext cx="736195" cy="736195"/>
          </a:xfrm>
          <a:prstGeom prst="rect">
            <a:avLst/>
          </a:prstGeom>
        </p:spPr>
      </p:pic>
      <mc:AlternateContent xmlns:mc="http://schemas.openxmlformats.org/markup-compatibility/2006" xmlns:a14="http://schemas.microsoft.com/office/drawing/2010/main">
        <mc:Choice Requires="a14">
          <p:sp>
            <p:nvSpPr>
              <p:cNvPr id="35" name="Rechteck: abgerundete Ecken 316">
                <a:extLst>
                  <a:ext uri="{FF2B5EF4-FFF2-40B4-BE49-F238E27FC236}">
                    <a16:creationId xmlns:a16="http://schemas.microsoft.com/office/drawing/2014/main" id="{D70D4009-58C0-49A4-F7B9-E0BFFD44D020}"/>
                  </a:ext>
                </a:extLst>
              </p:cNvPr>
              <p:cNvSpPr/>
              <p:nvPr/>
            </p:nvSpPr>
            <p:spPr bwMode="auto">
              <a:xfrm>
                <a:off x="3319204" y="2714094"/>
                <a:ext cx="2661193" cy="396875"/>
              </a:xfrm>
              <a:prstGeom prst="roundRect">
                <a:avLst>
                  <a:gd name="adj" fmla="val 10359"/>
                </a:avLst>
              </a:prstGeom>
              <a:noFill/>
              <a:ln w="9525" cap="flat" cmpd="sng" algn="ctr">
                <a:noFill/>
                <a:prstDash val="solid"/>
                <a:round/>
                <a:headEnd type="none" w="med" len="med"/>
                <a:tailEnd type="none" w="med" len="med"/>
              </a:ln>
              <a:effectLst/>
            </p:spPr>
            <p:txBody>
              <a:bodyPr vert="horz" wrap="square" lIns="108000" tIns="0" rIns="10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nary>
                        <m:naryPr>
                          <m:chr m:val="∑"/>
                          <m:subHide m:val="on"/>
                          <m:supHide m:val="on"/>
                          <m:ctrlPr>
                            <a:rPr kumimoji="0" lang="en-AU" sz="1600" i="1" u="none" strike="noStrike" cap="none" normalizeH="0" baseline="0" smtClean="0">
                              <a:ln>
                                <a:noFill/>
                              </a:ln>
                              <a:effectLst/>
                              <a:latin typeface="Cambria Math" panose="02040503050406030204" pitchFamily="18" charset="0"/>
                            </a:rPr>
                          </m:ctrlPr>
                        </m:naryPr>
                        <m:sub/>
                        <m:sup/>
                        <m:e>
                          <m:r>
                            <a:rPr kumimoji="0" lang="en-US" sz="1600" b="0" i="1" u="none" strike="noStrike" cap="none" normalizeH="0" baseline="0" smtClean="0">
                              <a:ln>
                                <a:noFill/>
                              </a:ln>
                              <a:effectLst/>
                              <a:latin typeface="Cambria Math" panose="02040503050406030204" pitchFamily="18" charset="0"/>
                            </a:rPr>
                            <m:t>&gt;0.5% </m:t>
                          </m:r>
                          <m:r>
                            <m:rPr>
                              <m:nor/>
                            </m:rPr>
                            <a:rPr kumimoji="0" lang="en-US" sz="1600" b="0" i="0" u="none" strike="noStrike" cap="none" normalizeH="0" baseline="0" smtClean="0">
                              <a:ln>
                                <a:noFill/>
                              </a:ln>
                              <a:effectLst/>
                              <a:latin typeface="Cambria Math" panose="02040503050406030204" pitchFamily="18" charset="0"/>
                            </a:rPr>
                            <m:t>Stock</m:t>
                          </m:r>
                          <m:r>
                            <m:rPr>
                              <m:nor/>
                            </m:rPr>
                            <a:rPr kumimoji="0" lang="en-US" sz="1600" b="0" i="0" u="none" strike="noStrike" cap="none" normalizeH="0" baseline="0" smtClean="0">
                              <a:ln>
                                <a:noFill/>
                              </a:ln>
                              <a:effectLst/>
                              <a:latin typeface="Cambria Math" panose="02040503050406030204" pitchFamily="18" charset="0"/>
                            </a:rPr>
                            <m:t> </m:t>
                          </m:r>
                          <m:r>
                            <m:rPr>
                              <m:nor/>
                            </m:rPr>
                            <a:rPr kumimoji="0" lang="en-US" sz="1600" b="0" i="0" u="none" strike="noStrike" cap="none" normalizeH="0" baseline="0" smtClean="0">
                              <a:ln>
                                <a:noFill/>
                              </a:ln>
                              <a:effectLst/>
                              <a:latin typeface="Cambria Math" panose="02040503050406030204" pitchFamily="18" charset="0"/>
                            </a:rPr>
                            <m:t>Price</m:t>
                          </m:r>
                        </m:e>
                      </m:nary>
                    </m:oMath>
                  </m:oMathPara>
                </a14:m>
                <a:endParaRPr kumimoji="0" lang="en-AU" sz="1600" i="0" u="none" strike="noStrike" cap="none" normalizeH="0" baseline="0" dirty="0">
                  <a:ln>
                    <a:noFill/>
                  </a:ln>
                  <a:effectLst/>
                  <a:latin typeface="+mj-lt"/>
                </a:endParaRPr>
              </a:p>
            </p:txBody>
          </p:sp>
        </mc:Choice>
        <mc:Fallback xmlns="">
          <p:sp>
            <p:nvSpPr>
              <p:cNvPr id="35" name="Rechteck: abgerundete Ecken 316">
                <a:extLst>
                  <a:ext uri="{FF2B5EF4-FFF2-40B4-BE49-F238E27FC236}">
                    <a16:creationId xmlns:a16="http://schemas.microsoft.com/office/drawing/2014/main" id="{D70D4009-58C0-49A4-F7B9-E0BFFD44D020}"/>
                  </a:ext>
                </a:extLst>
              </p:cNvPr>
              <p:cNvSpPr>
                <a:spLocks noRot="1" noChangeAspect="1" noMove="1" noResize="1" noEditPoints="1" noAdjustHandles="1" noChangeArrowheads="1" noChangeShapeType="1" noTextEdit="1"/>
              </p:cNvSpPr>
              <p:nvPr/>
            </p:nvSpPr>
            <p:spPr bwMode="auto">
              <a:xfrm>
                <a:off x="3319204" y="2714094"/>
                <a:ext cx="2661193" cy="396875"/>
              </a:xfrm>
              <a:prstGeom prst="roundRect">
                <a:avLst>
                  <a:gd name="adj" fmla="val 10359"/>
                </a:avLst>
              </a:prstGeom>
              <a:blipFill>
                <a:blip r:embed="rId13"/>
                <a:stretch>
                  <a:fillRect b="-23077"/>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52" name="Pfeil: Fünfeck 30">
            <a:extLst>
              <a:ext uri="{FF2B5EF4-FFF2-40B4-BE49-F238E27FC236}">
                <a16:creationId xmlns:a16="http://schemas.microsoft.com/office/drawing/2014/main" id="{7545CB99-4973-774F-5839-05F1B1179D65}"/>
              </a:ext>
            </a:extLst>
          </p:cNvPr>
          <p:cNvSpPr>
            <a:spLocks/>
          </p:cNvSpPr>
          <p:nvPr/>
        </p:nvSpPr>
        <p:spPr bwMode="gray">
          <a:xfrm>
            <a:off x="0" y="0"/>
            <a:ext cx="331924" cy="298064"/>
          </a:xfrm>
          <a:prstGeom prst="homePlate">
            <a:avLst>
              <a:gd name="adj" fmla="val 27927"/>
            </a:avLst>
          </a:prstGeom>
          <a:solidFill>
            <a:srgbClr val="235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00" dirty="0"/>
          </a:p>
        </p:txBody>
      </p:sp>
      <p:sp>
        <p:nvSpPr>
          <p:cNvPr id="53" name="Google Shape;7762;p147">
            <a:extLst>
              <a:ext uri="{FF2B5EF4-FFF2-40B4-BE49-F238E27FC236}">
                <a16:creationId xmlns:a16="http://schemas.microsoft.com/office/drawing/2014/main" id="{C7CB5F44-0DC4-4E82-0D9C-4AA8776B90A9}"/>
              </a:ext>
            </a:extLst>
          </p:cNvPr>
          <p:cNvSpPr txBox="1">
            <a:spLocks noChangeArrowheads="1"/>
          </p:cNvSpPr>
          <p:nvPr/>
        </p:nvSpPr>
        <p:spPr bwMode="gray">
          <a:xfrm>
            <a:off x="5132" y="36934"/>
            <a:ext cx="243734" cy="22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1400" dirty="0">
                <a:solidFill>
                  <a:schemeClr val="bg1"/>
                </a:solidFill>
                <a:latin typeface="+mj-lt"/>
                <a:cs typeface="Open Sans Semibold" panose="020B0706030804020204" pitchFamily="34" charset="0"/>
                <a:sym typeface="Open Sans Semibold" panose="020B0706030804020204" pitchFamily="34" charset="0"/>
              </a:rPr>
              <a:t>3</a:t>
            </a:r>
            <a:endParaRPr lang="de-DE" altLang="en-US" sz="500" dirty="0">
              <a:solidFill>
                <a:schemeClr val="bg1"/>
              </a:solidFill>
              <a:latin typeface="+mj-lt"/>
              <a:cs typeface="Open Sans Semibold" panose="020B0706030804020204" pitchFamily="34" charset="0"/>
              <a:sym typeface="Arial" panose="020B0604020202020204" pitchFamily="34" charset="0"/>
            </a:endParaRPr>
          </a:p>
        </p:txBody>
      </p:sp>
      <p:sp>
        <p:nvSpPr>
          <p:cNvPr id="54" name="Fußzeilenplatzhalter 3">
            <a:extLst>
              <a:ext uri="{FF2B5EF4-FFF2-40B4-BE49-F238E27FC236}">
                <a16:creationId xmlns:a16="http://schemas.microsoft.com/office/drawing/2014/main" id="{B9649D19-9D0B-37AD-02F5-51A300353CF8}"/>
              </a:ext>
            </a:extLst>
          </p:cNvPr>
          <p:cNvSpPr txBox="1">
            <a:spLocks/>
          </p:cNvSpPr>
          <p:nvPr/>
        </p:nvSpPr>
        <p:spPr>
          <a:xfrm>
            <a:off x="383118" y="6231082"/>
            <a:ext cx="975783" cy="396875"/>
          </a:xfrm>
          <a:prstGeom prst="rect">
            <a:avLst/>
          </a:prstGeom>
        </p:spPr>
        <p:txBody>
          <a:bodyPr vert="horz" lIns="0" tIns="0" rIns="0" bIns="0" rtlCol="0" anchor="t" anchorCtr="0"/>
          <a:lstStyle>
            <a:defPPr>
              <a:defRPr lang="de-DE"/>
            </a:defPPr>
            <a:lvl1pPr algn="l" rtl="0" eaLnBrk="1" fontAlgn="auto" hangingPunct="1">
              <a:spcBef>
                <a:spcPts val="0"/>
              </a:spcBef>
              <a:spcAft>
                <a:spcPts val="0"/>
              </a:spcAft>
              <a:defRPr sz="90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de-DE" dirty="0"/>
              <a:t>12 von 14</a:t>
            </a:r>
            <a:endParaRPr lang="en-US" dirty="0">
              <a:cs typeface="Arial" panose="020B0604020202020204"/>
            </a:endParaRPr>
          </a:p>
        </p:txBody>
      </p:sp>
      <p:sp>
        <p:nvSpPr>
          <p:cNvPr id="55" name="Rectangle 54">
            <a:extLst>
              <a:ext uri="{FF2B5EF4-FFF2-40B4-BE49-F238E27FC236}">
                <a16:creationId xmlns:a16="http://schemas.microsoft.com/office/drawing/2014/main" id="{D8EB5ECB-7000-3257-678E-9FA93D93424E}"/>
              </a:ext>
            </a:extLst>
          </p:cNvPr>
          <p:cNvSpPr/>
          <p:nvPr/>
        </p:nvSpPr>
        <p:spPr>
          <a:xfrm>
            <a:off x="10438404" y="816019"/>
            <a:ext cx="1369595" cy="2103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a:t>
            </a:r>
            <a:endParaRPr lang="en-US" sz="1400" dirty="0">
              <a:solidFill>
                <a:schemeClr val="tx1"/>
              </a:solidFill>
            </a:endParaRPr>
          </a:p>
        </p:txBody>
      </p:sp>
      <p:cxnSp>
        <p:nvCxnSpPr>
          <p:cNvPr id="59" name="Straight Connector 58">
            <a:extLst>
              <a:ext uri="{FF2B5EF4-FFF2-40B4-BE49-F238E27FC236}">
                <a16:creationId xmlns:a16="http://schemas.microsoft.com/office/drawing/2014/main" id="{5BC3296C-91C1-87C9-C444-C95C2D2C575B}"/>
              </a:ext>
            </a:extLst>
          </p:cNvPr>
          <p:cNvCxnSpPr>
            <a:cxnSpLocks/>
          </p:cNvCxnSpPr>
          <p:nvPr/>
        </p:nvCxnSpPr>
        <p:spPr>
          <a:xfrm>
            <a:off x="382230" y="1692063"/>
            <a:ext cx="112462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2" name="Graphic 61" descr="Warning with solid fill">
            <a:extLst>
              <a:ext uri="{FF2B5EF4-FFF2-40B4-BE49-F238E27FC236}">
                <a16:creationId xmlns:a16="http://schemas.microsoft.com/office/drawing/2014/main" id="{36D71E9D-33DF-7266-8040-B65A55286A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5306" y="1843074"/>
            <a:ext cx="664908" cy="664908"/>
          </a:xfrm>
          <a:prstGeom prst="rect">
            <a:avLst/>
          </a:prstGeom>
        </p:spPr>
      </p:pic>
      <p:sp>
        <p:nvSpPr>
          <p:cNvPr id="63" name="Rectangle 62">
            <a:extLst>
              <a:ext uri="{FF2B5EF4-FFF2-40B4-BE49-F238E27FC236}">
                <a16:creationId xmlns:a16="http://schemas.microsoft.com/office/drawing/2014/main" id="{A9578DE7-216C-5AB1-4A46-270B4C290E51}"/>
              </a:ext>
            </a:extLst>
          </p:cNvPr>
          <p:cNvSpPr/>
          <p:nvPr/>
        </p:nvSpPr>
        <p:spPr>
          <a:xfrm>
            <a:off x="6286903" y="2636875"/>
            <a:ext cx="5380334"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Maximum Weekly Trade Volume Across Algorithms</a:t>
            </a:r>
          </a:p>
        </p:txBody>
      </p:sp>
    </p:spTree>
    <p:extLst>
      <p:ext uri="{BB962C8B-B14F-4D97-AF65-F5344CB8AC3E}">
        <p14:creationId xmlns:p14="http://schemas.microsoft.com/office/powerpoint/2010/main" val="3105541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D71D07E-D8C5-FDD4-3104-31EBA7E05B72}"/>
              </a:ext>
            </a:extLst>
          </p:cNvPr>
          <p:cNvGraphicFramePr>
            <a:graphicFrameLocks noChangeAspect="1"/>
          </p:cNvGraphicFramePr>
          <p:nvPr>
            <p:custDataLst>
              <p:tags r:id="rId1"/>
            </p:custDataLst>
            <p:extLst>
              <p:ext uri="{D42A27DB-BD31-4B8C-83A1-F6EECF244321}">
                <p14:modId xmlns:p14="http://schemas.microsoft.com/office/powerpoint/2010/main" val="24242236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6" name="think-cell data - do not delete" hidden="1">
                        <a:extLst>
                          <a:ext uri="{FF2B5EF4-FFF2-40B4-BE49-F238E27FC236}">
                            <a16:creationId xmlns:a16="http://schemas.microsoft.com/office/drawing/2014/main" id="{3D71D07E-D8C5-FDD4-3104-31EBA7E05B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393D4D-3A30-0C91-1BA6-3DB9ABCF6EAB}"/>
              </a:ext>
            </a:extLst>
          </p:cNvPr>
          <p:cNvSpPr>
            <a:spLocks noGrp="1"/>
          </p:cNvSpPr>
          <p:nvPr>
            <p:ph type="title"/>
          </p:nvPr>
        </p:nvSpPr>
        <p:spPr/>
        <p:txBody>
          <a:bodyPr vert="horz"/>
          <a:lstStyle/>
          <a:p>
            <a:r>
              <a:rPr lang="de-DE" dirty="0"/>
              <a:t>Next </a:t>
            </a:r>
            <a:r>
              <a:rPr lang="de-DE" dirty="0" err="1"/>
              <a:t>Steps</a:t>
            </a:r>
            <a:r>
              <a:rPr lang="de-DE" dirty="0"/>
              <a:t>…</a:t>
            </a:r>
          </a:p>
        </p:txBody>
      </p:sp>
      <p:sp>
        <p:nvSpPr>
          <p:cNvPr id="46" name="Rechteck: abgerundete Ecken 316">
            <a:extLst>
              <a:ext uri="{FF2B5EF4-FFF2-40B4-BE49-F238E27FC236}">
                <a16:creationId xmlns:a16="http://schemas.microsoft.com/office/drawing/2014/main" id="{BA707F7A-08F2-F2AB-525E-A9704F30A1F3}"/>
              </a:ext>
            </a:extLst>
          </p:cNvPr>
          <p:cNvSpPr/>
          <p:nvPr/>
        </p:nvSpPr>
        <p:spPr bwMode="auto">
          <a:xfrm>
            <a:off x="3131529" y="4560263"/>
            <a:ext cx="8676471" cy="1338266"/>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rgbClr val="1482A5"/>
              </a:solidFill>
              <a:effectLst/>
              <a:latin typeface="+mj-lt"/>
            </a:endParaRPr>
          </a:p>
        </p:txBody>
      </p:sp>
      <p:sp>
        <p:nvSpPr>
          <p:cNvPr id="47" name="Rectangle 9">
            <a:extLst>
              <a:ext uri="{FF2B5EF4-FFF2-40B4-BE49-F238E27FC236}">
                <a16:creationId xmlns:a16="http://schemas.microsoft.com/office/drawing/2014/main" id="{43BF4B7C-3F57-232B-2587-4AA473B74719}"/>
              </a:ext>
            </a:extLst>
          </p:cNvPr>
          <p:cNvSpPr>
            <a:spLocks noChangeArrowheads="1"/>
          </p:cNvSpPr>
          <p:nvPr/>
        </p:nvSpPr>
        <p:spPr bwMode="auto">
          <a:xfrm>
            <a:off x="3322420" y="4679287"/>
            <a:ext cx="7903007" cy="954107"/>
          </a:xfrm>
          <a:prstGeom prst="rect">
            <a:avLst/>
          </a:prstGeom>
          <a:noFill/>
        </p:spPr>
        <p:txBody>
          <a:bodyPr wrap="square" rtlCol="0">
            <a:spAutoFit/>
          </a:bodyPr>
          <a:lstStyle/>
          <a:p>
            <a:pPr marL="285750" indent="-285750">
              <a:buFont typeface="Arial" panose="020B0604020202020204" pitchFamily="34" charset="0"/>
              <a:buChar char="•"/>
            </a:pPr>
            <a:r>
              <a:rPr lang="en-US" altLang="en-US" sz="1400" b="1" dirty="0">
                <a:latin typeface="+mj-lt"/>
                <a:ea typeface="Open Sans" panose="020B0606030504020204" pitchFamily="34" charset="0"/>
                <a:cs typeface="Open Sans" panose="020B0606030504020204" pitchFamily="34" charset="0"/>
              </a:rPr>
              <a:t>Current Strategy: </a:t>
            </a:r>
            <a:r>
              <a:rPr lang="en-US" altLang="en-US" sz="1400" dirty="0">
                <a:latin typeface="+mj-lt"/>
                <a:ea typeface="Open Sans" panose="020B0606030504020204" pitchFamily="34" charset="0"/>
                <a:cs typeface="Open Sans" panose="020B0606030504020204" pitchFamily="34" charset="0"/>
              </a:rPr>
              <a:t>Very simple, only considering sentiment. To improve, add technical indicators such as historical stock prices and integrate them into the strategy as well</a:t>
            </a:r>
          </a:p>
          <a:p>
            <a:pPr marL="285750" indent="-285750">
              <a:buFont typeface="Arial" panose="020B0604020202020204" pitchFamily="34" charset="0"/>
              <a:buChar char="•"/>
            </a:pPr>
            <a:r>
              <a:rPr lang="en-US" altLang="en-US" sz="1400" b="1" dirty="0">
                <a:latin typeface="+mj-lt"/>
                <a:ea typeface="Open Sans" panose="020B0606030504020204" pitchFamily="34" charset="0"/>
                <a:cs typeface="Open Sans" panose="020B0606030504020204" pitchFamily="34" charset="0"/>
              </a:rPr>
              <a:t>Buy and Sell Signals: </a:t>
            </a:r>
            <a:r>
              <a:rPr lang="en-US" altLang="en-US" sz="1400" dirty="0">
                <a:latin typeface="+mj-lt"/>
                <a:ea typeface="Open Sans" panose="020B0606030504020204" pitchFamily="34" charset="0"/>
                <a:cs typeface="Open Sans" panose="020B0606030504020204" pitchFamily="34" charset="0"/>
              </a:rPr>
              <a:t>Incorporate more sophisticated buy and sell signals. Applying the algorithm in the real world can help validate its effectiveness</a:t>
            </a:r>
            <a:endParaRPr lang="en-AU" altLang="en-US" sz="1400" dirty="0">
              <a:latin typeface="+mj-lt"/>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CBED5830-C7EA-D78C-39DD-30B7F00B6052}"/>
              </a:ext>
            </a:extLst>
          </p:cNvPr>
          <p:cNvSpPr txBox="1"/>
          <p:nvPr/>
        </p:nvSpPr>
        <p:spPr>
          <a:xfrm>
            <a:off x="3441222" y="4320506"/>
            <a:ext cx="3318088" cy="400110"/>
          </a:xfrm>
          <a:prstGeom prst="rect">
            <a:avLst/>
          </a:prstGeom>
          <a:solidFill>
            <a:schemeClr val="bg1"/>
          </a:solidFill>
        </p:spPr>
        <p:txBody>
          <a:bodyPr wrap="square" rtlCol="0">
            <a:spAutoFit/>
          </a:bodyPr>
          <a:lstStyle>
            <a:defPPr>
              <a:defRPr kern="1200" smtId="4294967295"/>
            </a:defPPr>
          </a:lstStyle>
          <a:p>
            <a:r>
              <a:rPr lang="en-AU" sz="2000" b="1" dirty="0">
                <a:solidFill>
                  <a:srgbClr val="00549F"/>
                </a:solidFill>
                <a:latin typeface="+mj-lt"/>
              </a:rPr>
              <a:t>Improve treading strategy</a:t>
            </a:r>
          </a:p>
        </p:txBody>
      </p:sp>
      <p:pic>
        <p:nvPicPr>
          <p:cNvPr id="48" name="Graphic 47" descr="Classroom outline">
            <a:extLst>
              <a:ext uri="{FF2B5EF4-FFF2-40B4-BE49-F238E27FC236}">
                <a16:creationId xmlns:a16="http://schemas.microsoft.com/office/drawing/2014/main" id="{A1B3EE0F-2B5F-94DB-B78A-DC5FD10923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0113" y="4863276"/>
            <a:ext cx="871304" cy="871304"/>
          </a:xfrm>
          <a:prstGeom prst="rect">
            <a:avLst/>
          </a:prstGeom>
        </p:spPr>
      </p:pic>
      <p:sp>
        <p:nvSpPr>
          <p:cNvPr id="49" name="Oval 48">
            <a:extLst>
              <a:ext uri="{FF2B5EF4-FFF2-40B4-BE49-F238E27FC236}">
                <a16:creationId xmlns:a16="http://schemas.microsoft.com/office/drawing/2014/main" id="{76C22B65-B082-4DD1-9415-ACCFFD2AD869}"/>
              </a:ext>
            </a:extLst>
          </p:cNvPr>
          <p:cNvSpPr/>
          <p:nvPr/>
        </p:nvSpPr>
        <p:spPr bwMode="auto">
          <a:xfrm>
            <a:off x="660593" y="4793756"/>
            <a:ext cx="1010345" cy="1010345"/>
          </a:xfrm>
          <a:prstGeom prst="ellipse">
            <a:avLst/>
          </a:prstGeom>
          <a:noFill/>
          <a:ln w="9525" cap="flat" cmpd="sng" algn="ctr">
            <a:solidFill>
              <a:srgbClr val="445A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50" name="Straight Connector 49">
            <a:extLst>
              <a:ext uri="{FF2B5EF4-FFF2-40B4-BE49-F238E27FC236}">
                <a16:creationId xmlns:a16="http://schemas.microsoft.com/office/drawing/2014/main" id="{BFE91B96-7767-C303-1C43-884B99764072}"/>
              </a:ext>
            </a:extLst>
          </p:cNvPr>
          <p:cNvCxnSpPr>
            <a:cxnSpLocks/>
            <a:stCxn id="49" idx="0"/>
          </p:cNvCxnSpPr>
          <p:nvPr/>
        </p:nvCxnSpPr>
        <p:spPr bwMode="auto">
          <a:xfrm flipV="1">
            <a:off x="1165766" y="4548861"/>
            <a:ext cx="2084779" cy="244895"/>
          </a:xfrm>
          <a:prstGeom prst="line">
            <a:avLst/>
          </a:prstGeom>
          <a:solidFill>
            <a:schemeClr val="accent1"/>
          </a:solidFill>
          <a:ln w="9525" cap="flat" cmpd="sng" algn="ctr">
            <a:solidFill>
              <a:srgbClr val="445A9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a:extLst>
              <a:ext uri="{FF2B5EF4-FFF2-40B4-BE49-F238E27FC236}">
                <a16:creationId xmlns:a16="http://schemas.microsoft.com/office/drawing/2014/main" id="{0A237180-4676-ADF3-DF81-296A0BFC5B85}"/>
              </a:ext>
            </a:extLst>
          </p:cNvPr>
          <p:cNvCxnSpPr>
            <a:cxnSpLocks/>
            <a:stCxn id="49" idx="4"/>
          </p:cNvCxnSpPr>
          <p:nvPr/>
        </p:nvCxnSpPr>
        <p:spPr bwMode="auto">
          <a:xfrm>
            <a:off x="1165766" y="5804101"/>
            <a:ext cx="2084779" cy="94427"/>
          </a:xfrm>
          <a:prstGeom prst="line">
            <a:avLst/>
          </a:prstGeom>
          <a:solidFill>
            <a:schemeClr val="accent1"/>
          </a:solidFill>
          <a:ln w="9525" cap="flat" cmpd="sng" algn="ctr">
            <a:solidFill>
              <a:srgbClr val="445A9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Rechteck: abgerundete Ecken 316">
            <a:extLst>
              <a:ext uri="{FF2B5EF4-FFF2-40B4-BE49-F238E27FC236}">
                <a16:creationId xmlns:a16="http://schemas.microsoft.com/office/drawing/2014/main" id="{9DA851E3-DE97-0DDA-7D20-536CCE6F10C2}"/>
              </a:ext>
            </a:extLst>
          </p:cNvPr>
          <p:cNvSpPr/>
          <p:nvPr/>
        </p:nvSpPr>
        <p:spPr bwMode="auto">
          <a:xfrm>
            <a:off x="3131529" y="2894384"/>
            <a:ext cx="8676471" cy="1338266"/>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rgbClr val="1482A5"/>
              </a:solidFill>
              <a:effectLst/>
              <a:latin typeface="+mj-lt"/>
            </a:endParaRPr>
          </a:p>
        </p:txBody>
      </p:sp>
      <p:sp>
        <p:nvSpPr>
          <p:cNvPr id="60" name="Rectangle 9">
            <a:extLst>
              <a:ext uri="{FF2B5EF4-FFF2-40B4-BE49-F238E27FC236}">
                <a16:creationId xmlns:a16="http://schemas.microsoft.com/office/drawing/2014/main" id="{BA61D9E9-B530-6054-12C7-138C571F6E47}"/>
              </a:ext>
            </a:extLst>
          </p:cNvPr>
          <p:cNvSpPr>
            <a:spLocks noChangeArrowheads="1"/>
          </p:cNvSpPr>
          <p:nvPr/>
        </p:nvSpPr>
        <p:spPr bwMode="auto">
          <a:xfrm>
            <a:off x="3322420" y="3013408"/>
            <a:ext cx="7903007" cy="954107"/>
          </a:xfrm>
          <a:prstGeom prst="rect">
            <a:avLst/>
          </a:prstGeom>
          <a:noFill/>
        </p:spPr>
        <p:txBody>
          <a:bodyPr wrap="square" rtlCol="0">
            <a:spAutoFit/>
          </a:bodyPr>
          <a:lstStyle/>
          <a:p>
            <a:pPr marL="285750" indent="-285750">
              <a:buFont typeface="Arial" panose="020B0604020202020204" pitchFamily="34" charset="0"/>
              <a:buChar char="•"/>
            </a:pPr>
            <a:r>
              <a:rPr lang="en-US" altLang="en-US" sz="1400" b="1" dirty="0">
                <a:latin typeface="+mj-lt"/>
                <a:ea typeface="Open Sans" panose="020B0606030504020204" pitchFamily="34" charset="0"/>
                <a:cs typeface="Open Sans" panose="020B0606030504020204" pitchFamily="34" charset="0"/>
              </a:rPr>
              <a:t>Optimizing Hyperparameters: </a:t>
            </a:r>
            <a:r>
              <a:rPr lang="en-US" altLang="en-US" sz="1400" dirty="0">
                <a:latin typeface="+mj-lt"/>
                <a:ea typeface="Open Sans" panose="020B0606030504020204" pitchFamily="34" charset="0"/>
                <a:cs typeface="Open Sans" panose="020B0606030504020204" pitchFamily="34" charset="0"/>
              </a:rPr>
              <a:t>Fine-tuning the hyperparameters can significantly enhance model performance – Better Hyperparameter optimization approaches can be used</a:t>
            </a:r>
          </a:p>
          <a:p>
            <a:pPr marL="285750" indent="-285750">
              <a:buFont typeface="Arial" panose="020B0604020202020204" pitchFamily="34" charset="0"/>
              <a:buChar char="•"/>
            </a:pPr>
            <a:r>
              <a:rPr lang="en-US" altLang="en-US" sz="1400" b="1" dirty="0">
                <a:latin typeface="+mj-lt"/>
                <a:ea typeface="Open Sans" panose="020B0606030504020204" pitchFamily="34" charset="0"/>
                <a:cs typeface="Open Sans" panose="020B0606030504020204" pitchFamily="34" charset="0"/>
              </a:rPr>
              <a:t>Advanced Models: </a:t>
            </a:r>
            <a:r>
              <a:rPr lang="en-US" altLang="en-US" sz="1400" dirty="0">
                <a:latin typeface="+mj-lt"/>
                <a:ea typeface="Open Sans" panose="020B0606030504020204" pitchFamily="34" charset="0"/>
                <a:cs typeface="Open Sans" panose="020B0606030504020204" pitchFamily="34" charset="0"/>
              </a:rPr>
              <a:t>Experimenting with more advanced models such as </a:t>
            </a:r>
            <a:r>
              <a:rPr lang="en-US" altLang="en-US" sz="1400" dirty="0" err="1">
                <a:latin typeface="+mj-lt"/>
                <a:ea typeface="Open Sans" panose="020B0606030504020204" pitchFamily="34" charset="0"/>
                <a:cs typeface="Open Sans" panose="020B0606030504020204" pitchFamily="34" charset="0"/>
              </a:rPr>
              <a:t>FinLlama</a:t>
            </a:r>
            <a:r>
              <a:rPr lang="en-US" altLang="en-US" sz="1400" dirty="0">
                <a:latin typeface="+mj-lt"/>
                <a:ea typeface="Open Sans" panose="020B0606030504020204" pitchFamily="34" charset="0"/>
                <a:cs typeface="Open Sans" panose="020B0606030504020204" pitchFamily="34" charset="0"/>
              </a:rPr>
              <a:t> or GPT-4 can further improve results</a:t>
            </a:r>
            <a:endParaRPr lang="en-AU" altLang="en-US" sz="1400" dirty="0">
              <a:latin typeface="+mj-lt"/>
              <a:ea typeface="Open Sans" panose="020B0606030504020204" pitchFamily="34" charset="0"/>
              <a:cs typeface="Open Sans" panose="020B0606030504020204" pitchFamily="34" charset="0"/>
            </a:endParaRPr>
          </a:p>
        </p:txBody>
      </p:sp>
      <p:sp>
        <p:nvSpPr>
          <p:cNvPr id="58" name="TextBox 57">
            <a:extLst>
              <a:ext uri="{FF2B5EF4-FFF2-40B4-BE49-F238E27FC236}">
                <a16:creationId xmlns:a16="http://schemas.microsoft.com/office/drawing/2014/main" id="{6874A0CA-0704-DA1F-B7A5-CE95C76EA94B}"/>
              </a:ext>
            </a:extLst>
          </p:cNvPr>
          <p:cNvSpPr txBox="1"/>
          <p:nvPr/>
        </p:nvSpPr>
        <p:spPr>
          <a:xfrm>
            <a:off x="3441222" y="2654627"/>
            <a:ext cx="3193214" cy="400110"/>
          </a:xfrm>
          <a:prstGeom prst="rect">
            <a:avLst/>
          </a:prstGeom>
          <a:solidFill>
            <a:schemeClr val="bg1"/>
          </a:solidFill>
        </p:spPr>
        <p:txBody>
          <a:bodyPr wrap="square" rtlCol="0">
            <a:spAutoFit/>
          </a:bodyPr>
          <a:lstStyle>
            <a:defPPr>
              <a:defRPr kern="1200" smtId="4294967295"/>
            </a:defPPr>
          </a:lstStyle>
          <a:p>
            <a:r>
              <a:rPr lang="en-AU" sz="2000" b="1" dirty="0">
                <a:solidFill>
                  <a:srgbClr val="00549F"/>
                </a:solidFill>
                <a:latin typeface="+mj-lt"/>
              </a:rPr>
              <a:t>Algorithmic optimization</a:t>
            </a:r>
          </a:p>
        </p:txBody>
      </p:sp>
      <p:pic>
        <p:nvPicPr>
          <p:cNvPr id="61" name="Graphic 60">
            <a:extLst>
              <a:ext uri="{FF2B5EF4-FFF2-40B4-BE49-F238E27FC236}">
                <a16:creationId xmlns:a16="http://schemas.microsoft.com/office/drawing/2014/main" id="{3AD2D59D-8CF2-E669-DBC9-051DB3EC083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30113" y="3197397"/>
            <a:ext cx="871304" cy="871304"/>
          </a:xfrm>
          <a:prstGeom prst="rect">
            <a:avLst/>
          </a:prstGeom>
        </p:spPr>
      </p:pic>
      <p:sp>
        <p:nvSpPr>
          <p:cNvPr id="62" name="Oval 61">
            <a:extLst>
              <a:ext uri="{FF2B5EF4-FFF2-40B4-BE49-F238E27FC236}">
                <a16:creationId xmlns:a16="http://schemas.microsoft.com/office/drawing/2014/main" id="{FBC00AC7-457B-2FDD-8587-12B8FAEDE0C5}"/>
              </a:ext>
            </a:extLst>
          </p:cNvPr>
          <p:cNvSpPr/>
          <p:nvPr/>
        </p:nvSpPr>
        <p:spPr bwMode="auto">
          <a:xfrm>
            <a:off x="660593" y="3127877"/>
            <a:ext cx="1010345" cy="1010345"/>
          </a:xfrm>
          <a:prstGeom prst="ellipse">
            <a:avLst/>
          </a:prstGeom>
          <a:noFill/>
          <a:ln w="9525" cap="flat" cmpd="sng" algn="ctr">
            <a:solidFill>
              <a:srgbClr val="445A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63" name="Straight Connector 62">
            <a:extLst>
              <a:ext uri="{FF2B5EF4-FFF2-40B4-BE49-F238E27FC236}">
                <a16:creationId xmlns:a16="http://schemas.microsoft.com/office/drawing/2014/main" id="{78B22933-B6A8-BC14-8AF0-1A9918E0717D}"/>
              </a:ext>
            </a:extLst>
          </p:cNvPr>
          <p:cNvCxnSpPr>
            <a:cxnSpLocks/>
            <a:stCxn id="62" idx="0"/>
          </p:cNvCxnSpPr>
          <p:nvPr/>
        </p:nvCxnSpPr>
        <p:spPr bwMode="auto">
          <a:xfrm flipV="1">
            <a:off x="1165766" y="2882982"/>
            <a:ext cx="2084779" cy="244895"/>
          </a:xfrm>
          <a:prstGeom prst="line">
            <a:avLst/>
          </a:prstGeom>
          <a:solidFill>
            <a:schemeClr val="accent1"/>
          </a:solidFill>
          <a:ln w="9525" cap="flat" cmpd="sng" algn="ctr">
            <a:solidFill>
              <a:srgbClr val="445A9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a:extLst>
              <a:ext uri="{FF2B5EF4-FFF2-40B4-BE49-F238E27FC236}">
                <a16:creationId xmlns:a16="http://schemas.microsoft.com/office/drawing/2014/main" id="{59C13BE4-71D3-0921-A693-9E1ED2ACCEAA}"/>
              </a:ext>
            </a:extLst>
          </p:cNvPr>
          <p:cNvCxnSpPr>
            <a:cxnSpLocks/>
            <a:stCxn id="62" idx="4"/>
          </p:cNvCxnSpPr>
          <p:nvPr/>
        </p:nvCxnSpPr>
        <p:spPr bwMode="auto">
          <a:xfrm>
            <a:off x="1165766" y="4138222"/>
            <a:ext cx="2084779" cy="94427"/>
          </a:xfrm>
          <a:prstGeom prst="line">
            <a:avLst/>
          </a:prstGeom>
          <a:solidFill>
            <a:schemeClr val="accent1"/>
          </a:solidFill>
          <a:ln w="9525" cap="flat" cmpd="sng" algn="ctr">
            <a:solidFill>
              <a:srgbClr val="445A9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Rechteck: abgerundete Ecken 316">
            <a:extLst>
              <a:ext uri="{FF2B5EF4-FFF2-40B4-BE49-F238E27FC236}">
                <a16:creationId xmlns:a16="http://schemas.microsoft.com/office/drawing/2014/main" id="{0B27FFA7-83D5-4940-0877-5A79F2B3B1BA}"/>
              </a:ext>
            </a:extLst>
          </p:cNvPr>
          <p:cNvSpPr/>
          <p:nvPr/>
        </p:nvSpPr>
        <p:spPr bwMode="auto">
          <a:xfrm>
            <a:off x="3131529" y="1228506"/>
            <a:ext cx="8676471" cy="1338266"/>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rgbClr val="1482A5"/>
              </a:solidFill>
              <a:effectLst/>
              <a:latin typeface="+mj-lt"/>
            </a:endParaRPr>
          </a:p>
        </p:txBody>
      </p:sp>
      <p:sp>
        <p:nvSpPr>
          <p:cNvPr id="70" name="Rectangle 9">
            <a:extLst>
              <a:ext uri="{FF2B5EF4-FFF2-40B4-BE49-F238E27FC236}">
                <a16:creationId xmlns:a16="http://schemas.microsoft.com/office/drawing/2014/main" id="{B5504E3E-06A8-2E66-0E7A-49B0A8AEB8CC}"/>
              </a:ext>
            </a:extLst>
          </p:cNvPr>
          <p:cNvSpPr>
            <a:spLocks noChangeArrowheads="1"/>
          </p:cNvSpPr>
          <p:nvPr/>
        </p:nvSpPr>
        <p:spPr bwMode="auto">
          <a:xfrm>
            <a:off x="3322420" y="1347530"/>
            <a:ext cx="7903007" cy="738664"/>
          </a:xfrm>
          <a:prstGeom prst="rect">
            <a:avLst/>
          </a:prstGeom>
          <a:noFill/>
        </p:spPr>
        <p:txBody>
          <a:bodyPr wrap="square" rtlCol="0">
            <a:spAutoFit/>
          </a:bodyPr>
          <a:lstStyle/>
          <a:p>
            <a:pPr marL="285750" indent="-285750">
              <a:buFont typeface="Arial" panose="020B0604020202020204" pitchFamily="34" charset="0"/>
              <a:buChar char="•"/>
            </a:pPr>
            <a:r>
              <a:rPr lang="en-US" altLang="en-US" sz="1400" b="1" dirty="0">
                <a:latin typeface="+mj-lt"/>
                <a:ea typeface="Open Sans" panose="020B0606030504020204" pitchFamily="34" charset="0"/>
                <a:cs typeface="Open Sans" panose="020B0606030504020204" pitchFamily="34" charset="0"/>
              </a:rPr>
              <a:t>Current Scope: </a:t>
            </a:r>
            <a:r>
              <a:rPr lang="en-US" altLang="en-US" sz="1400" dirty="0">
                <a:latin typeface="+mj-lt"/>
                <a:ea typeface="Open Sans" panose="020B0606030504020204" pitchFamily="34" charset="0"/>
                <a:cs typeface="Open Sans" panose="020B0606030504020204" pitchFamily="34" charset="0"/>
              </a:rPr>
              <a:t>Extracting only six months’ worth of data and selecting news exclusively through Refinitiv – An extension would involve incorporating web-based news sources as well</a:t>
            </a:r>
          </a:p>
          <a:p>
            <a:pPr marL="285750" indent="-285750">
              <a:buFont typeface="Arial" panose="020B0604020202020204" pitchFamily="34" charset="0"/>
              <a:buChar char="•"/>
            </a:pPr>
            <a:r>
              <a:rPr lang="en-US" altLang="en-US" sz="1400" b="1" dirty="0">
                <a:latin typeface="+mj-lt"/>
                <a:ea typeface="Open Sans" panose="020B0606030504020204" pitchFamily="34" charset="0"/>
                <a:cs typeface="Open Sans" panose="020B0606030504020204" pitchFamily="34" charset="0"/>
              </a:rPr>
              <a:t>Training Data: </a:t>
            </a:r>
            <a:r>
              <a:rPr lang="en-US" altLang="en-US" sz="1400" dirty="0">
                <a:latin typeface="+mj-lt"/>
                <a:ea typeface="Open Sans" panose="020B0606030504020204" pitchFamily="34" charset="0"/>
                <a:cs typeface="Open Sans" panose="020B0606030504020204" pitchFamily="34" charset="0"/>
              </a:rPr>
              <a:t>Increasing the number of training data points would be advantageous</a:t>
            </a:r>
            <a:endParaRPr lang="en-AU" altLang="en-US" sz="1400" dirty="0">
              <a:latin typeface="+mj-lt"/>
              <a:ea typeface="Open Sans" panose="020B0606030504020204" pitchFamily="34" charset="0"/>
              <a:cs typeface="Open Sans" panose="020B0606030504020204" pitchFamily="34" charset="0"/>
            </a:endParaRPr>
          </a:p>
        </p:txBody>
      </p:sp>
      <p:sp>
        <p:nvSpPr>
          <p:cNvPr id="68" name="TextBox 67">
            <a:extLst>
              <a:ext uri="{FF2B5EF4-FFF2-40B4-BE49-F238E27FC236}">
                <a16:creationId xmlns:a16="http://schemas.microsoft.com/office/drawing/2014/main" id="{6DB5DA6F-30C1-3CE2-D355-639EE8174068}"/>
              </a:ext>
            </a:extLst>
          </p:cNvPr>
          <p:cNvSpPr txBox="1"/>
          <p:nvPr/>
        </p:nvSpPr>
        <p:spPr>
          <a:xfrm>
            <a:off x="3441221" y="988749"/>
            <a:ext cx="4490293" cy="400110"/>
          </a:xfrm>
          <a:prstGeom prst="rect">
            <a:avLst/>
          </a:prstGeom>
          <a:solidFill>
            <a:schemeClr val="bg1"/>
          </a:solidFill>
        </p:spPr>
        <p:txBody>
          <a:bodyPr wrap="square" rtlCol="0">
            <a:spAutoFit/>
          </a:bodyPr>
          <a:lstStyle>
            <a:defPPr>
              <a:defRPr kern="1200" smtId="4294967295"/>
            </a:defPPr>
          </a:lstStyle>
          <a:p>
            <a:r>
              <a:rPr lang="en-AU" sz="2000" b="1" dirty="0">
                <a:solidFill>
                  <a:srgbClr val="00549F"/>
                </a:solidFill>
                <a:latin typeface="+mj-lt"/>
              </a:rPr>
              <a:t>Incorporate additional data sources</a:t>
            </a:r>
          </a:p>
        </p:txBody>
      </p:sp>
      <p:pic>
        <p:nvPicPr>
          <p:cNvPr id="71" name="Graphic 70">
            <a:extLst>
              <a:ext uri="{FF2B5EF4-FFF2-40B4-BE49-F238E27FC236}">
                <a16:creationId xmlns:a16="http://schemas.microsoft.com/office/drawing/2014/main" id="{6B07B026-74F6-EE0F-A7A7-BE780C25EDE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30113" y="1531519"/>
            <a:ext cx="871304" cy="871304"/>
          </a:xfrm>
          <a:prstGeom prst="rect">
            <a:avLst/>
          </a:prstGeom>
        </p:spPr>
      </p:pic>
      <p:sp>
        <p:nvSpPr>
          <p:cNvPr id="72" name="Oval 71">
            <a:extLst>
              <a:ext uri="{FF2B5EF4-FFF2-40B4-BE49-F238E27FC236}">
                <a16:creationId xmlns:a16="http://schemas.microsoft.com/office/drawing/2014/main" id="{C9052878-FE24-5884-6E88-6E373A8E61EE}"/>
              </a:ext>
            </a:extLst>
          </p:cNvPr>
          <p:cNvSpPr/>
          <p:nvPr/>
        </p:nvSpPr>
        <p:spPr bwMode="auto">
          <a:xfrm>
            <a:off x="660593" y="1461999"/>
            <a:ext cx="1010345" cy="1010345"/>
          </a:xfrm>
          <a:prstGeom prst="ellipse">
            <a:avLst/>
          </a:prstGeom>
          <a:noFill/>
          <a:ln w="9525" cap="flat" cmpd="sng" algn="ctr">
            <a:solidFill>
              <a:srgbClr val="445A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73" name="Straight Connector 72">
            <a:extLst>
              <a:ext uri="{FF2B5EF4-FFF2-40B4-BE49-F238E27FC236}">
                <a16:creationId xmlns:a16="http://schemas.microsoft.com/office/drawing/2014/main" id="{EF5EFB1C-1A87-336E-3122-FC78287602E7}"/>
              </a:ext>
            </a:extLst>
          </p:cNvPr>
          <p:cNvCxnSpPr>
            <a:cxnSpLocks/>
            <a:stCxn id="72" idx="0"/>
          </p:cNvCxnSpPr>
          <p:nvPr/>
        </p:nvCxnSpPr>
        <p:spPr bwMode="auto">
          <a:xfrm flipV="1">
            <a:off x="1165766" y="1217104"/>
            <a:ext cx="2084779" cy="244895"/>
          </a:xfrm>
          <a:prstGeom prst="line">
            <a:avLst/>
          </a:prstGeom>
          <a:solidFill>
            <a:schemeClr val="accent1"/>
          </a:solidFill>
          <a:ln w="9525" cap="flat" cmpd="sng" algn="ctr">
            <a:solidFill>
              <a:srgbClr val="445A9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73">
            <a:extLst>
              <a:ext uri="{FF2B5EF4-FFF2-40B4-BE49-F238E27FC236}">
                <a16:creationId xmlns:a16="http://schemas.microsoft.com/office/drawing/2014/main" id="{836ABB41-A6D4-C8CD-64CC-5519D311D5DF}"/>
              </a:ext>
            </a:extLst>
          </p:cNvPr>
          <p:cNvCxnSpPr>
            <a:cxnSpLocks/>
            <a:stCxn id="72" idx="4"/>
          </p:cNvCxnSpPr>
          <p:nvPr/>
        </p:nvCxnSpPr>
        <p:spPr bwMode="auto">
          <a:xfrm>
            <a:off x="1165766" y="2472344"/>
            <a:ext cx="2084779" cy="94427"/>
          </a:xfrm>
          <a:prstGeom prst="line">
            <a:avLst/>
          </a:prstGeom>
          <a:solidFill>
            <a:schemeClr val="accent1"/>
          </a:solidFill>
          <a:ln w="9525" cap="flat" cmpd="sng" algn="ctr">
            <a:solidFill>
              <a:srgbClr val="445A96"/>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Oval 74">
            <a:extLst>
              <a:ext uri="{FF2B5EF4-FFF2-40B4-BE49-F238E27FC236}">
                <a16:creationId xmlns:a16="http://schemas.microsoft.com/office/drawing/2014/main" id="{80636AA2-CDE2-D051-284A-2BD4391745FD}"/>
              </a:ext>
            </a:extLst>
          </p:cNvPr>
          <p:cNvSpPr/>
          <p:nvPr/>
        </p:nvSpPr>
        <p:spPr bwMode="auto">
          <a:xfrm>
            <a:off x="1303939" y="1360059"/>
            <a:ext cx="314271" cy="314271"/>
          </a:xfrm>
          <a:prstGeom prst="ellipse">
            <a:avLst/>
          </a:prstGeom>
          <a:solidFill>
            <a:schemeClr val="bg1"/>
          </a:solidFill>
          <a:ln w="9525" cap="flat" cmpd="sng" algn="ctr">
            <a:solidFill>
              <a:srgbClr val="475D9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solidFill>
                  <a:srgbClr val="445A96"/>
                </a:solidFill>
                <a:latin typeface="+mj-lt"/>
              </a:rPr>
              <a:t>I</a:t>
            </a:r>
            <a:endParaRPr kumimoji="0" lang="en-US" sz="2400" b="0" i="0" u="none" strike="noStrike" cap="none" normalizeH="0" baseline="0">
              <a:ln>
                <a:noFill/>
              </a:ln>
              <a:solidFill>
                <a:srgbClr val="445A96"/>
              </a:solidFill>
              <a:effectLst/>
              <a:latin typeface="+mj-lt"/>
            </a:endParaRPr>
          </a:p>
        </p:txBody>
      </p:sp>
      <p:sp>
        <p:nvSpPr>
          <p:cNvPr id="82" name="Oval 81">
            <a:extLst>
              <a:ext uri="{FF2B5EF4-FFF2-40B4-BE49-F238E27FC236}">
                <a16:creationId xmlns:a16="http://schemas.microsoft.com/office/drawing/2014/main" id="{8893BE32-6C89-C3CE-41C8-322F83B7DE35}"/>
              </a:ext>
            </a:extLst>
          </p:cNvPr>
          <p:cNvSpPr/>
          <p:nvPr/>
        </p:nvSpPr>
        <p:spPr bwMode="auto">
          <a:xfrm>
            <a:off x="1309653" y="4698496"/>
            <a:ext cx="308557" cy="308557"/>
          </a:xfrm>
          <a:prstGeom prst="ellipse">
            <a:avLst/>
          </a:prstGeom>
          <a:solidFill>
            <a:schemeClr val="bg1"/>
          </a:solidFill>
          <a:ln w="9525" cap="flat" cmpd="sng" algn="ctr">
            <a:solidFill>
              <a:srgbClr val="475D9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445A96"/>
                </a:solidFill>
                <a:effectLst/>
                <a:latin typeface="+mj-lt"/>
              </a:rPr>
              <a:t>III</a:t>
            </a:r>
          </a:p>
        </p:txBody>
      </p:sp>
      <p:sp>
        <p:nvSpPr>
          <p:cNvPr id="83" name="Oval 82">
            <a:extLst>
              <a:ext uri="{FF2B5EF4-FFF2-40B4-BE49-F238E27FC236}">
                <a16:creationId xmlns:a16="http://schemas.microsoft.com/office/drawing/2014/main" id="{343CB927-C64C-23FC-2A0B-E705707FE76D}"/>
              </a:ext>
            </a:extLst>
          </p:cNvPr>
          <p:cNvSpPr/>
          <p:nvPr/>
        </p:nvSpPr>
        <p:spPr bwMode="auto">
          <a:xfrm>
            <a:off x="1309653" y="3011880"/>
            <a:ext cx="308557" cy="308557"/>
          </a:xfrm>
          <a:prstGeom prst="ellipse">
            <a:avLst/>
          </a:prstGeom>
          <a:solidFill>
            <a:schemeClr val="bg1"/>
          </a:solidFill>
          <a:ln w="9525" cap="flat" cmpd="sng" algn="ctr">
            <a:solidFill>
              <a:srgbClr val="475D9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445A96"/>
                </a:solidFill>
                <a:effectLst/>
                <a:latin typeface="+mj-lt"/>
              </a:rPr>
              <a:t>II</a:t>
            </a:r>
          </a:p>
        </p:txBody>
      </p:sp>
      <p:sp>
        <p:nvSpPr>
          <p:cNvPr id="90" name="Fußzeilenplatzhalter 3">
            <a:extLst>
              <a:ext uri="{FF2B5EF4-FFF2-40B4-BE49-F238E27FC236}">
                <a16:creationId xmlns:a16="http://schemas.microsoft.com/office/drawing/2014/main" id="{79886624-29C4-FB19-D06F-6984C8287D21}"/>
              </a:ext>
            </a:extLst>
          </p:cNvPr>
          <p:cNvSpPr txBox="1">
            <a:spLocks noGrp="1"/>
          </p:cNvSpPr>
          <p:nvPr>
            <p:ph type="ftr" sz="quarter" idx="11"/>
          </p:nvPr>
        </p:nvSpPr>
        <p:spPr>
          <a:xfrm>
            <a:off x="382588" y="6227763"/>
            <a:ext cx="976312" cy="396875"/>
          </a:xfrm>
          <a:prstGeom prst="rect">
            <a:avLst/>
          </a:prstGeom>
        </p:spPr>
        <p:txBody>
          <a:bodyPr vert="horz" lIns="0" tIns="0" rIns="0" bIns="0" rtlCol="0" anchor="t" anchorCtr="0"/>
          <a:lstStyle>
            <a:defPPr>
              <a:defRPr lang="de-DE"/>
            </a:defPPr>
            <a:lvl1pPr algn="l" rtl="0" eaLnBrk="1" fontAlgn="auto" hangingPunct="1">
              <a:spcBef>
                <a:spcPts val="0"/>
              </a:spcBef>
              <a:spcAft>
                <a:spcPts val="0"/>
              </a:spcAft>
              <a:defRPr sz="90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de-DE" dirty="0"/>
              <a:t>13 von 14</a:t>
            </a:r>
            <a:endParaRPr lang="en-US" dirty="0">
              <a:cs typeface="Arial" panose="020B0604020202020204"/>
            </a:endParaRPr>
          </a:p>
        </p:txBody>
      </p:sp>
    </p:spTree>
    <p:extLst>
      <p:ext uri="{BB962C8B-B14F-4D97-AF65-F5344CB8AC3E}">
        <p14:creationId xmlns:p14="http://schemas.microsoft.com/office/powerpoint/2010/main" val="516684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7A4E83-EC47-0EAC-3524-B4594BE7BCE0}"/>
              </a:ext>
            </a:extLst>
          </p:cNvPr>
          <p:cNvSpPr>
            <a:spLocks noGrp="1"/>
          </p:cNvSpPr>
          <p:nvPr>
            <p:ph type="ftr" sz="quarter" idx="10"/>
          </p:nvPr>
        </p:nvSpPr>
        <p:spPr/>
        <p:txBody>
          <a:bodyPr/>
          <a:lstStyle/>
          <a:p>
            <a:pPr>
              <a:defRPr/>
            </a:pPr>
            <a:r>
              <a:rPr lang="de-DE" dirty="0"/>
              <a:t>14/14</a:t>
            </a:r>
          </a:p>
        </p:txBody>
      </p:sp>
      <p:sp>
        <p:nvSpPr>
          <p:cNvPr id="3" name="Text Placeholder 2">
            <a:extLst>
              <a:ext uri="{FF2B5EF4-FFF2-40B4-BE49-F238E27FC236}">
                <a16:creationId xmlns:a16="http://schemas.microsoft.com/office/drawing/2014/main" id="{1D1E4B2E-0FFF-6765-7779-E712E290215B}"/>
              </a:ext>
            </a:extLst>
          </p:cNvPr>
          <p:cNvSpPr>
            <a:spLocks noGrp="1"/>
          </p:cNvSpPr>
          <p:nvPr>
            <p:ph type="body" sz="quarter" idx="11"/>
          </p:nvPr>
        </p:nvSpPr>
        <p:spPr/>
        <p:txBody>
          <a:bodyPr/>
          <a:lstStyle/>
          <a:p>
            <a:endParaRPr lang="en-US"/>
          </a:p>
        </p:txBody>
      </p:sp>
      <p:sp>
        <p:nvSpPr>
          <p:cNvPr id="4" name="Fußzeilenplatzhalter 3">
            <a:extLst>
              <a:ext uri="{FF2B5EF4-FFF2-40B4-BE49-F238E27FC236}">
                <a16:creationId xmlns:a16="http://schemas.microsoft.com/office/drawing/2014/main" id="{C7DBAB6F-BBBB-34CF-B6C0-F11865BDE513}"/>
              </a:ext>
            </a:extLst>
          </p:cNvPr>
          <p:cNvSpPr txBox="1">
            <a:spLocks/>
          </p:cNvSpPr>
          <p:nvPr/>
        </p:nvSpPr>
        <p:spPr>
          <a:xfrm>
            <a:off x="383118" y="6231082"/>
            <a:ext cx="975783" cy="396875"/>
          </a:xfrm>
          <a:prstGeom prst="rect">
            <a:avLst/>
          </a:prstGeom>
        </p:spPr>
        <p:txBody>
          <a:bodyPr vert="horz" lIns="0" tIns="0" rIns="0" bIns="0" rtlCol="0" anchor="t" anchorCtr="0"/>
          <a:lstStyle>
            <a:defPPr>
              <a:defRPr lang="de-DE"/>
            </a:defPPr>
            <a:lvl1pPr algn="l" rtl="0" eaLnBrk="1" fontAlgn="auto" hangingPunct="1">
              <a:spcBef>
                <a:spcPts val="0"/>
              </a:spcBef>
              <a:spcAft>
                <a:spcPts val="0"/>
              </a:spcAft>
              <a:defRPr sz="900" kern="1200">
                <a:solidFill>
                  <a:schemeClr val="tx2"/>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de-DE" dirty="0"/>
              <a:t>14 von 14</a:t>
            </a:r>
            <a:endParaRPr lang="en-US" dirty="0">
              <a:cs typeface="Arial" panose="020B0604020202020204"/>
            </a:endParaRPr>
          </a:p>
        </p:txBody>
      </p:sp>
    </p:spTree>
    <p:extLst>
      <p:ext uri="{BB962C8B-B14F-4D97-AF65-F5344CB8AC3E}">
        <p14:creationId xmlns:p14="http://schemas.microsoft.com/office/powerpoint/2010/main" val="3076718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CFA12B36-4D97-1E56-1310-DE382C2D2171}"/>
              </a:ext>
            </a:extLst>
          </p:cNvPr>
          <p:cNvGraphicFramePr>
            <a:graphicFrameLocks noChangeAspect="1"/>
          </p:cNvGraphicFramePr>
          <p:nvPr>
            <p:custDataLst>
              <p:tags r:id="rId1"/>
            </p:custDataLst>
            <p:extLst>
              <p:ext uri="{D42A27DB-BD31-4B8C-83A1-F6EECF244321}">
                <p14:modId xmlns:p14="http://schemas.microsoft.com/office/powerpoint/2010/main" val="1817694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23908EA-C3B8-107E-E76D-D64B8A6166E5}"/>
              </a:ext>
            </a:extLst>
          </p:cNvPr>
          <p:cNvSpPr>
            <a:spLocks noGrp="1"/>
          </p:cNvSpPr>
          <p:nvPr>
            <p:ph type="title"/>
          </p:nvPr>
        </p:nvSpPr>
        <p:spPr/>
        <p:txBody>
          <a:bodyPr vert="horz"/>
          <a:lstStyle/>
          <a:p>
            <a:r>
              <a:rPr lang="de-DE" dirty="0"/>
              <a:t>Content</a:t>
            </a:r>
          </a:p>
        </p:txBody>
      </p:sp>
      <p:sp>
        <p:nvSpPr>
          <p:cNvPr id="3" name="Footer Placeholder 2">
            <a:extLst>
              <a:ext uri="{FF2B5EF4-FFF2-40B4-BE49-F238E27FC236}">
                <a16:creationId xmlns:a16="http://schemas.microsoft.com/office/drawing/2014/main" id="{5EA815FF-DEB3-D20F-B1CC-44CD4465BE8E}"/>
              </a:ext>
            </a:extLst>
          </p:cNvPr>
          <p:cNvSpPr>
            <a:spLocks noGrp="1"/>
          </p:cNvSpPr>
          <p:nvPr>
            <p:ph type="ftr" sz="quarter" idx="12"/>
          </p:nvPr>
        </p:nvSpPr>
        <p:spPr/>
        <p:txBody>
          <a:bodyPr/>
          <a:lstStyle/>
          <a:p>
            <a:pPr>
              <a:defRPr/>
            </a:pPr>
            <a:r>
              <a:rPr lang="de-DE" dirty="0"/>
              <a:t>1 von 14</a:t>
            </a:r>
          </a:p>
        </p:txBody>
      </p:sp>
      <p:sp>
        <p:nvSpPr>
          <p:cNvPr id="7" name="Freihandform: Form 39">
            <a:extLst>
              <a:ext uri="{FF2B5EF4-FFF2-40B4-BE49-F238E27FC236}">
                <a16:creationId xmlns:a16="http://schemas.microsoft.com/office/drawing/2014/main" id="{6D2BFB24-F4A8-11F0-25C6-B8A1AB0DD23E}"/>
              </a:ext>
            </a:extLst>
          </p:cNvPr>
          <p:cNvSpPr>
            <a:spLocks/>
          </p:cNvSpPr>
          <p:nvPr/>
        </p:nvSpPr>
        <p:spPr bwMode="gray">
          <a:xfrm>
            <a:off x="1557442" y="1700213"/>
            <a:ext cx="4359171" cy="1152000"/>
          </a:xfrm>
          <a:custGeom>
            <a:avLst/>
            <a:gdLst>
              <a:gd name="connsiteX0" fmla="*/ 0 w 4359171"/>
              <a:gd name="connsiteY0" fmla="*/ 0 h 1152000"/>
              <a:gd name="connsiteX1" fmla="*/ 4359171 w 4359171"/>
              <a:gd name="connsiteY1" fmla="*/ 0 h 1152000"/>
              <a:gd name="connsiteX2" fmla="*/ 4359171 w 4359171"/>
              <a:gd name="connsiteY2" fmla="*/ 1152000 h 1152000"/>
              <a:gd name="connsiteX3" fmla="*/ 0 w 4359171"/>
              <a:gd name="connsiteY3" fmla="*/ 1152000 h 1152000"/>
              <a:gd name="connsiteX4" fmla="*/ 321719 w 4359171"/>
              <a:gd name="connsiteY4" fmla="*/ 576000 h 115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171" h="1152000">
                <a:moveTo>
                  <a:pt x="0" y="0"/>
                </a:moveTo>
                <a:lnTo>
                  <a:pt x="4359171" y="0"/>
                </a:lnTo>
                <a:lnTo>
                  <a:pt x="4359171" y="1152000"/>
                </a:lnTo>
                <a:lnTo>
                  <a:pt x="0" y="1152000"/>
                </a:lnTo>
                <a:lnTo>
                  <a:pt x="321719" y="576000"/>
                </a:lnTo>
                <a:close/>
              </a:path>
            </a:pathLst>
          </a:cu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Freihandform: Form 40">
            <a:extLst>
              <a:ext uri="{FF2B5EF4-FFF2-40B4-BE49-F238E27FC236}">
                <a16:creationId xmlns:a16="http://schemas.microsoft.com/office/drawing/2014/main" id="{AFFA6F1F-073D-9686-A678-7F76E4A49126}"/>
              </a:ext>
            </a:extLst>
          </p:cNvPr>
          <p:cNvSpPr>
            <a:spLocks/>
          </p:cNvSpPr>
          <p:nvPr/>
        </p:nvSpPr>
        <p:spPr bwMode="gray">
          <a:xfrm>
            <a:off x="1557442" y="3077128"/>
            <a:ext cx="4359171" cy="1152000"/>
          </a:xfrm>
          <a:custGeom>
            <a:avLst/>
            <a:gdLst>
              <a:gd name="connsiteX0" fmla="*/ 0 w 4359171"/>
              <a:gd name="connsiteY0" fmla="*/ 0 h 1152000"/>
              <a:gd name="connsiteX1" fmla="*/ 4359171 w 4359171"/>
              <a:gd name="connsiteY1" fmla="*/ 0 h 1152000"/>
              <a:gd name="connsiteX2" fmla="*/ 4359171 w 4359171"/>
              <a:gd name="connsiteY2" fmla="*/ 1152000 h 1152000"/>
              <a:gd name="connsiteX3" fmla="*/ 0 w 4359171"/>
              <a:gd name="connsiteY3" fmla="*/ 1152000 h 1152000"/>
              <a:gd name="connsiteX4" fmla="*/ 321719 w 4359171"/>
              <a:gd name="connsiteY4" fmla="*/ 576000 h 115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171" h="1152000">
                <a:moveTo>
                  <a:pt x="0" y="0"/>
                </a:moveTo>
                <a:lnTo>
                  <a:pt x="4359171" y="0"/>
                </a:lnTo>
                <a:lnTo>
                  <a:pt x="4359171" y="1152000"/>
                </a:lnTo>
                <a:lnTo>
                  <a:pt x="0" y="1152000"/>
                </a:lnTo>
                <a:lnTo>
                  <a:pt x="321719" y="57600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Freihandform: Form 41">
            <a:extLst>
              <a:ext uri="{FF2B5EF4-FFF2-40B4-BE49-F238E27FC236}">
                <a16:creationId xmlns:a16="http://schemas.microsoft.com/office/drawing/2014/main" id="{210EBF64-68AD-4CBB-BBE8-F02CC6D2D0FF}"/>
              </a:ext>
            </a:extLst>
          </p:cNvPr>
          <p:cNvSpPr>
            <a:spLocks/>
          </p:cNvSpPr>
          <p:nvPr/>
        </p:nvSpPr>
        <p:spPr bwMode="gray">
          <a:xfrm>
            <a:off x="1557442" y="4454043"/>
            <a:ext cx="4359171" cy="1152000"/>
          </a:xfrm>
          <a:custGeom>
            <a:avLst/>
            <a:gdLst>
              <a:gd name="connsiteX0" fmla="*/ 0 w 4359171"/>
              <a:gd name="connsiteY0" fmla="*/ 0 h 1152000"/>
              <a:gd name="connsiteX1" fmla="*/ 4359171 w 4359171"/>
              <a:gd name="connsiteY1" fmla="*/ 0 h 1152000"/>
              <a:gd name="connsiteX2" fmla="*/ 4359171 w 4359171"/>
              <a:gd name="connsiteY2" fmla="*/ 1152000 h 1152000"/>
              <a:gd name="connsiteX3" fmla="*/ 0 w 4359171"/>
              <a:gd name="connsiteY3" fmla="*/ 1152000 h 1152000"/>
              <a:gd name="connsiteX4" fmla="*/ 321719 w 4359171"/>
              <a:gd name="connsiteY4" fmla="*/ 576000 h 115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9171" h="1152000">
                <a:moveTo>
                  <a:pt x="0" y="0"/>
                </a:moveTo>
                <a:lnTo>
                  <a:pt x="4359171" y="0"/>
                </a:lnTo>
                <a:lnTo>
                  <a:pt x="4359171" y="1152000"/>
                </a:lnTo>
                <a:lnTo>
                  <a:pt x="0" y="1152000"/>
                </a:lnTo>
                <a:lnTo>
                  <a:pt x="321719" y="57600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Pfeil: Fünfeck 30">
            <a:extLst>
              <a:ext uri="{FF2B5EF4-FFF2-40B4-BE49-F238E27FC236}">
                <a16:creationId xmlns:a16="http://schemas.microsoft.com/office/drawing/2014/main" id="{54000682-B7BA-CDEF-17FD-58A140F7BEE3}"/>
              </a:ext>
            </a:extLst>
          </p:cNvPr>
          <p:cNvSpPr>
            <a:spLocks/>
          </p:cNvSpPr>
          <p:nvPr/>
        </p:nvSpPr>
        <p:spPr bwMode="gray">
          <a:xfrm>
            <a:off x="477838" y="1700213"/>
            <a:ext cx="1282868" cy="1152000"/>
          </a:xfrm>
          <a:prstGeom prst="homePlate">
            <a:avLst>
              <a:gd name="adj" fmla="val 27927"/>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Pfeil: Fünfeck 31">
            <a:extLst>
              <a:ext uri="{FF2B5EF4-FFF2-40B4-BE49-F238E27FC236}">
                <a16:creationId xmlns:a16="http://schemas.microsoft.com/office/drawing/2014/main" id="{64CB06D9-E616-157F-FCC8-0119469F0E70}"/>
              </a:ext>
            </a:extLst>
          </p:cNvPr>
          <p:cNvSpPr>
            <a:spLocks/>
          </p:cNvSpPr>
          <p:nvPr/>
        </p:nvSpPr>
        <p:spPr bwMode="gray">
          <a:xfrm>
            <a:off x="477838" y="3077128"/>
            <a:ext cx="1282868" cy="1152000"/>
          </a:xfrm>
          <a:prstGeom prst="homePlate">
            <a:avLst>
              <a:gd name="adj" fmla="val 2792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Pfeil: Fünfeck 32">
            <a:extLst>
              <a:ext uri="{FF2B5EF4-FFF2-40B4-BE49-F238E27FC236}">
                <a16:creationId xmlns:a16="http://schemas.microsoft.com/office/drawing/2014/main" id="{97944C22-0096-A9DD-A2AA-4794F6696E31}"/>
              </a:ext>
            </a:extLst>
          </p:cNvPr>
          <p:cNvSpPr>
            <a:spLocks/>
          </p:cNvSpPr>
          <p:nvPr/>
        </p:nvSpPr>
        <p:spPr bwMode="gray">
          <a:xfrm>
            <a:off x="477838" y="4454043"/>
            <a:ext cx="1282868" cy="1152000"/>
          </a:xfrm>
          <a:prstGeom prst="homePlate">
            <a:avLst>
              <a:gd name="adj" fmla="val 2792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Google Shape;7762;p147">
            <a:extLst>
              <a:ext uri="{FF2B5EF4-FFF2-40B4-BE49-F238E27FC236}">
                <a16:creationId xmlns:a16="http://schemas.microsoft.com/office/drawing/2014/main" id="{6E804DF5-2F1E-5431-C78D-CE76C9D4BD2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1</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15" name="Google Shape;7766;p147">
            <a:extLst>
              <a:ext uri="{FF2B5EF4-FFF2-40B4-BE49-F238E27FC236}">
                <a16:creationId xmlns:a16="http://schemas.microsoft.com/office/drawing/2014/main" id="{31B716C9-3CFD-F5A9-37BE-CF0718C3013D}"/>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600" b="1" dirty="0">
                <a:solidFill>
                  <a:schemeClr val="bg1"/>
                </a:solidFill>
                <a:latin typeface="+mj-lt"/>
              </a:rPr>
              <a:t>Motivation</a:t>
            </a:r>
            <a:endParaRPr lang="de-DE" sz="1600" b="1" dirty="0">
              <a:solidFill>
                <a:schemeClr val="bg1"/>
              </a:solidFill>
              <a:latin typeface="+mn-lt"/>
            </a:endParaRPr>
          </a:p>
        </p:txBody>
      </p:sp>
      <p:sp>
        <p:nvSpPr>
          <p:cNvPr id="16" name="Google Shape;7762;p147">
            <a:extLst>
              <a:ext uri="{FF2B5EF4-FFF2-40B4-BE49-F238E27FC236}">
                <a16:creationId xmlns:a16="http://schemas.microsoft.com/office/drawing/2014/main" id="{E229F09A-10E0-310D-C5E9-449DD881108B}"/>
              </a:ext>
            </a:extLst>
          </p:cNvPr>
          <p:cNvSpPr txBox="1">
            <a:spLocks noChangeArrowheads="1"/>
          </p:cNvSpPr>
          <p:nvPr/>
        </p:nvSpPr>
        <p:spPr bwMode="gray">
          <a:xfrm>
            <a:off x="497674" y="3219877"/>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2</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17" name="Google Shape;7762;p147">
            <a:extLst>
              <a:ext uri="{FF2B5EF4-FFF2-40B4-BE49-F238E27FC236}">
                <a16:creationId xmlns:a16="http://schemas.microsoft.com/office/drawing/2014/main" id="{CEAF22FB-0EBB-EE37-B75E-9908AC9BD249}"/>
              </a:ext>
            </a:extLst>
          </p:cNvPr>
          <p:cNvSpPr txBox="1">
            <a:spLocks noChangeArrowheads="1"/>
          </p:cNvSpPr>
          <p:nvPr/>
        </p:nvSpPr>
        <p:spPr bwMode="gray">
          <a:xfrm>
            <a:off x="497674" y="459679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3</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18" name="Google Shape;7766;p147">
            <a:extLst>
              <a:ext uri="{FF2B5EF4-FFF2-40B4-BE49-F238E27FC236}">
                <a16:creationId xmlns:a16="http://schemas.microsoft.com/office/drawing/2014/main" id="{03982C97-C9F0-9301-4071-AE4B00B93BBA}"/>
              </a:ext>
            </a:extLst>
          </p:cNvPr>
          <p:cNvSpPr txBox="1">
            <a:spLocks noChangeArrowheads="1"/>
          </p:cNvSpPr>
          <p:nvPr/>
        </p:nvSpPr>
        <p:spPr bwMode="gray">
          <a:xfrm>
            <a:off x="2039606" y="3275333"/>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600" b="1" dirty="0">
                <a:solidFill>
                  <a:schemeClr val="bg1"/>
                </a:solidFill>
                <a:latin typeface="+mj-lt"/>
              </a:rPr>
              <a:t>Data Analysis and </a:t>
            </a:r>
            <a:r>
              <a:rPr lang="de-DE" sz="1600" b="1" dirty="0" err="1">
                <a:solidFill>
                  <a:schemeClr val="bg1"/>
                </a:solidFill>
                <a:latin typeface="+mj-lt"/>
              </a:rPr>
              <a:t>Methodology</a:t>
            </a:r>
            <a:r>
              <a:rPr lang="de-DE" sz="1600" b="1" dirty="0">
                <a:solidFill>
                  <a:schemeClr val="bg1"/>
                </a:solidFill>
                <a:latin typeface="+mj-lt"/>
              </a:rPr>
              <a:t>  </a:t>
            </a:r>
          </a:p>
        </p:txBody>
      </p:sp>
      <p:sp>
        <p:nvSpPr>
          <p:cNvPr id="19" name="Google Shape;7766;p147">
            <a:extLst>
              <a:ext uri="{FF2B5EF4-FFF2-40B4-BE49-F238E27FC236}">
                <a16:creationId xmlns:a16="http://schemas.microsoft.com/office/drawing/2014/main" id="{4C447CE5-8BB1-D9AB-5D92-17285EC58359}"/>
              </a:ext>
            </a:extLst>
          </p:cNvPr>
          <p:cNvSpPr txBox="1">
            <a:spLocks noChangeArrowheads="1"/>
          </p:cNvSpPr>
          <p:nvPr/>
        </p:nvSpPr>
        <p:spPr bwMode="gray">
          <a:xfrm>
            <a:off x="2039606" y="465224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600" b="1" dirty="0" err="1">
                <a:solidFill>
                  <a:schemeClr val="bg1"/>
                </a:solidFill>
                <a:latin typeface="+mj-lt"/>
              </a:rPr>
              <a:t>Results</a:t>
            </a:r>
            <a:endParaRPr lang="de-DE" sz="1600" b="1" dirty="0">
              <a:solidFill>
                <a:schemeClr val="bg1"/>
              </a:solidFill>
              <a:latin typeface="+mj-lt"/>
            </a:endParaRPr>
          </a:p>
        </p:txBody>
      </p:sp>
      <p:sp>
        <p:nvSpPr>
          <p:cNvPr id="24" name="Rectangle 23">
            <a:extLst>
              <a:ext uri="{FF2B5EF4-FFF2-40B4-BE49-F238E27FC236}">
                <a16:creationId xmlns:a16="http://schemas.microsoft.com/office/drawing/2014/main" id="{3906CB2B-5A4F-8294-4D70-19909E9B4E68}"/>
              </a:ext>
            </a:extLst>
          </p:cNvPr>
          <p:cNvSpPr/>
          <p:nvPr/>
        </p:nvSpPr>
        <p:spPr>
          <a:xfrm>
            <a:off x="11181348" y="-1"/>
            <a:ext cx="1010652" cy="61361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4029D02-192E-388C-91BE-94A7F7FDB6CB}"/>
              </a:ext>
            </a:extLst>
          </p:cNvPr>
          <p:cNvGrpSpPr/>
          <p:nvPr/>
        </p:nvGrpSpPr>
        <p:grpSpPr>
          <a:xfrm>
            <a:off x="6239154" y="-17044"/>
            <a:ext cx="5388919" cy="6064854"/>
            <a:chOff x="6239154" y="-17044"/>
            <a:chExt cx="5388919" cy="6064854"/>
          </a:xfrm>
        </p:grpSpPr>
        <p:pic>
          <p:nvPicPr>
            <p:cNvPr id="21" name="Grafik 7">
              <a:extLst>
                <a:ext uri="{FF2B5EF4-FFF2-40B4-BE49-F238E27FC236}">
                  <a16:creationId xmlns:a16="http://schemas.microsoft.com/office/drawing/2014/main" id="{E4EF0F4F-2031-766C-3AB6-EC25A38DEE2C}"/>
                </a:ext>
              </a:extLst>
            </p:cNvPr>
            <p:cNvPicPr>
              <a:picLocks noChangeAspect="1"/>
            </p:cNvPicPr>
            <p:nvPr/>
          </p:nvPicPr>
          <p:blipFill>
            <a:blip r:embed="rId6">
              <a:extLst>
                <a:ext uri="{28A0092B-C50C-407E-A947-70E740481C1C}">
                  <a14:useLocalDpi xmlns:a14="http://schemas.microsoft.com/office/drawing/2010/main" val="0"/>
                </a:ext>
              </a:extLst>
            </a:blip>
            <a:srcRect r="48386" b="11"/>
            <a:stretch>
              <a:fillRect/>
            </a:stretch>
          </p:blipFill>
          <p:spPr bwMode="auto">
            <a:xfrm>
              <a:off x="6239154" y="829979"/>
              <a:ext cx="5388919" cy="521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94C1D81C-355C-9116-259B-97B836406970}"/>
                </a:ext>
              </a:extLst>
            </p:cNvPr>
            <p:cNvSpPr/>
            <p:nvPr/>
          </p:nvSpPr>
          <p:spPr>
            <a:xfrm>
              <a:off x="6239154" y="-17044"/>
              <a:ext cx="5388919" cy="847023"/>
            </a:xfrm>
            <a:prstGeom prst="rect">
              <a:avLst/>
            </a:prstGeom>
            <a:solidFill>
              <a:srgbClr val="04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6226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D71D07E-D8C5-FDD4-3104-31EBA7E05B72}"/>
              </a:ext>
            </a:extLst>
          </p:cNvPr>
          <p:cNvGraphicFramePr>
            <a:graphicFrameLocks noChangeAspect="1"/>
          </p:cNvGraphicFramePr>
          <p:nvPr>
            <p:custDataLst>
              <p:tags r:id="rId1"/>
            </p:custDataLst>
            <p:extLst>
              <p:ext uri="{D42A27DB-BD31-4B8C-83A1-F6EECF244321}">
                <p14:modId xmlns:p14="http://schemas.microsoft.com/office/powerpoint/2010/main" val="18624980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508" imgH="508" progId="TCLayout.ActiveDocument.1">
                  <p:embed/>
                </p:oleObj>
              </mc:Choice>
              <mc:Fallback>
                <p:oleObj name="think-cell Slide" r:id="rId37" imgW="508" imgH="508" progId="TCLayout.ActiveDocument.1">
                  <p:embed/>
                  <p:pic>
                    <p:nvPicPr>
                      <p:cNvPr id="0" name=""/>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393D4D-3A30-0C91-1BA6-3DB9ABCF6EAB}"/>
              </a:ext>
            </a:extLst>
          </p:cNvPr>
          <p:cNvSpPr>
            <a:spLocks noGrp="1"/>
          </p:cNvSpPr>
          <p:nvPr>
            <p:ph type="title"/>
          </p:nvPr>
        </p:nvSpPr>
        <p:spPr/>
        <p:txBody>
          <a:bodyPr vert="horz"/>
          <a:lstStyle/>
          <a:p>
            <a:r>
              <a:rPr lang="en-US" dirty="0"/>
              <a:t>Quantitative funds have seen a significant growth in assets under management, with a 10% CAGR – Trend underscores the increasing importance of data-driven investment strategies</a:t>
            </a:r>
          </a:p>
        </p:txBody>
      </p:sp>
      <p:sp>
        <p:nvSpPr>
          <p:cNvPr id="3" name="Footer Placeholder 2">
            <a:extLst>
              <a:ext uri="{FF2B5EF4-FFF2-40B4-BE49-F238E27FC236}">
                <a16:creationId xmlns:a16="http://schemas.microsoft.com/office/drawing/2014/main" id="{BADD39CF-AE0A-C248-F59B-1B913A4FC6C6}"/>
              </a:ext>
            </a:extLst>
          </p:cNvPr>
          <p:cNvSpPr>
            <a:spLocks noGrp="1"/>
          </p:cNvSpPr>
          <p:nvPr>
            <p:ph type="ftr" sz="quarter" idx="11"/>
          </p:nvPr>
        </p:nvSpPr>
        <p:spPr/>
        <p:txBody>
          <a:bodyPr/>
          <a:lstStyle/>
          <a:p>
            <a:pPr>
              <a:defRPr/>
            </a:pPr>
            <a:r>
              <a:rPr lang="de-DE" dirty="0"/>
              <a:t>2 von 14</a:t>
            </a:r>
          </a:p>
        </p:txBody>
      </p:sp>
      <p:sp>
        <p:nvSpPr>
          <p:cNvPr id="4" name="Text Placeholder 3">
            <a:extLst>
              <a:ext uri="{FF2B5EF4-FFF2-40B4-BE49-F238E27FC236}">
                <a16:creationId xmlns:a16="http://schemas.microsoft.com/office/drawing/2014/main" id="{E6FD675F-85FF-B45E-2466-B76C9E259F1F}"/>
              </a:ext>
            </a:extLst>
          </p:cNvPr>
          <p:cNvSpPr>
            <a:spLocks noGrp="1"/>
          </p:cNvSpPr>
          <p:nvPr>
            <p:ph type="body" sz="quarter" idx="12"/>
          </p:nvPr>
        </p:nvSpPr>
        <p:spPr/>
        <p:txBody>
          <a:bodyPr/>
          <a:lstStyle/>
          <a:p>
            <a:endParaRPr lang="de-DE" dirty="0"/>
          </a:p>
        </p:txBody>
      </p:sp>
      <p:graphicFrame>
        <p:nvGraphicFramePr>
          <p:cNvPr id="171" name="Chart 170">
            <a:extLst>
              <a:ext uri="{FF2B5EF4-FFF2-40B4-BE49-F238E27FC236}">
                <a16:creationId xmlns:a16="http://schemas.microsoft.com/office/drawing/2014/main" id="{E4F46CA7-5CE3-882F-EFB3-FB5DFC86FEE5}"/>
              </a:ext>
            </a:extLst>
          </p:cNvPr>
          <p:cNvGraphicFramePr/>
          <p:nvPr>
            <p:custDataLst>
              <p:tags r:id="rId2"/>
            </p:custDataLst>
            <p:extLst>
              <p:ext uri="{D42A27DB-BD31-4B8C-83A1-F6EECF244321}">
                <p14:modId xmlns:p14="http://schemas.microsoft.com/office/powerpoint/2010/main" val="1661819002"/>
              </p:ext>
            </p:extLst>
          </p:nvPr>
        </p:nvGraphicFramePr>
        <p:xfrm>
          <a:off x="388938" y="2109788"/>
          <a:ext cx="7994650" cy="3557587"/>
        </p:xfrm>
        <a:graphic>
          <a:graphicData uri="http://schemas.openxmlformats.org/drawingml/2006/chart">
            <c:chart xmlns:c="http://schemas.openxmlformats.org/drawingml/2006/chart" xmlns:r="http://schemas.openxmlformats.org/officeDocument/2006/relationships" r:id="rId39"/>
          </a:graphicData>
        </a:graphic>
      </p:graphicFrame>
      <p:cxnSp>
        <p:nvCxnSpPr>
          <p:cNvPr id="147" name="Straight Connector 146">
            <a:extLst>
              <a:ext uri="{FF2B5EF4-FFF2-40B4-BE49-F238E27FC236}">
                <a16:creationId xmlns:a16="http://schemas.microsoft.com/office/drawing/2014/main" id="{B1AA64E1-96D5-B5B5-92B2-2E124C9096DE}"/>
              </a:ext>
            </a:extLst>
          </p:cNvPr>
          <p:cNvCxnSpPr/>
          <p:nvPr>
            <p:custDataLst>
              <p:tags r:id="rId3"/>
            </p:custDataLst>
          </p:nvPr>
        </p:nvCxnSpPr>
        <p:spPr bwMode="auto">
          <a:xfrm flipV="1">
            <a:off x="731838" y="1658938"/>
            <a:ext cx="7307263" cy="2489200"/>
          </a:xfrm>
          <a:prstGeom prst="line">
            <a:avLst/>
          </a:prstGeom>
          <a:ln w="2857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CDC87B40-6E16-AA3A-A3B4-39CFBB42085D}"/>
              </a:ext>
            </a:extLst>
          </p:cNvPr>
          <p:cNvSpPr/>
          <p:nvPr>
            <p:custDataLst>
              <p:tags r:id="rId4"/>
            </p:custDataLst>
          </p:nvPr>
        </p:nvSpPr>
        <p:spPr bwMode="auto">
          <a:xfrm>
            <a:off x="1050925"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97BCEC5D-8DCB-4B8A-9295-6F17457E5F0E}" type="datetime'2''''''''0''''''''1''''''''''''''''''''''''''''0'''''">
              <a:rPr lang="en-US" altLang="en-US" sz="1400" smtClean="0">
                <a:solidFill>
                  <a:schemeClr val="tx1"/>
                </a:solidFill>
              </a:rPr>
              <a:pPr/>
              <a:t>2010</a:t>
            </a:fld>
            <a:endParaRPr lang="en-US" sz="1400">
              <a:solidFill>
                <a:schemeClr val="tx1"/>
              </a:solidFill>
            </a:endParaRPr>
          </a:p>
        </p:txBody>
      </p:sp>
      <p:sp>
        <p:nvSpPr>
          <p:cNvPr id="11" name="Rectangle 10">
            <a:extLst>
              <a:ext uri="{FF2B5EF4-FFF2-40B4-BE49-F238E27FC236}">
                <a16:creationId xmlns:a16="http://schemas.microsoft.com/office/drawing/2014/main" id="{519D626A-5DE9-C18D-10AD-7B8F9D0CAE51}"/>
              </a:ext>
            </a:extLst>
          </p:cNvPr>
          <p:cNvSpPr/>
          <p:nvPr>
            <p:custDataLst>
              <p:tags r:id="rId5"/>
            </p:custDataLst>
          </p:nvPr>
        </p:nvSpPr>
        <p:spPr bwMode="auto">
          <a:xfrm>
            <a:off x="1577975" y="5643563"/>
            <a:ext cx="3937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09896621-3CD1-42FB-98D8-4BA89B8A151F}" type="datetime'''''''2''''0''''''1''''1'''''''''''''''''''''''''''''''''">
              <a:rPr lang="en-US" altLang="en-US" sz="1400" smtClean="0">
                <a:solidFill>
                  <a:schemeClr val="tx1"/>
                </a:solidFill>
              </a:rPr>
              <a:pPr/>
              <a:t>2011</a:t>
            </a:fld>
            <a:endParaRPr lang="en-US" sz="1400">
              <a:solidFill>
                <a:schemeClr val="tx1"/>
              </a:solidFill>
            </a:endParaRPr>
          </a:p>
        </p:txBody>
      </p:sp>
      <p:sp>
        <p:nvSpPr>
          <p:cNvPr id="80" name="Rectangle 79">
            <a:extLst>
              <a:ext uri="{FF2B5EF4-FFF2-40B4-BE49-F238E27FC236}">
                <a16:creationId xmlns:a16="http://schemas.microsoft.com/office/drawing/2014/main" id="{C22080E3-3F22-0115-2225-19361197790A}"/>
              </a:ext>
            </a:extLst>
          </p:cNvPr>
          <p:cNvSpPr/>
          <p:nvPr>
            <p:custDataLst>
              <p:tags r:id="rId6"/>
            </p:custDataLst>
          </p:nvPr>
        </p:nvSpPr>
        <p:spPr bwMode="auto">
          <a:xfrm>
            <a:off x="2093913"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60811B69-7875-4B9F-ACEF-236FFE5ED8EF}" type="datetime'''''''''''''''''''''''''''''201''''2'''''''''''''''">
              <a:rPr lang="en-US" altLang="en-US" sz="1400" smtClean="0">
                <a:solidFill>
                  <a:schemeClr val="tx1"/>
                </a:solidFill>
              </a:rPr>
              <a:pPr/>
              <a:t>2012</a:t>
            </a:fld>
            <a:endParaRPr lang="en-US" sz="1400">
              <a:solidFill>
                <a:schemeClr val="tx1"/>
              </a:solidFill>
            </a:endParaRPr>
          </a:p>
        </p:txBody>
      </p:sp>
      <p:sp>
        <p:nvSpPr>
          <p:cNvPr id="81" name="Rectangle 80">
            <a:extLst>
              <a:ext uri="{FF2B5EF4-FFF2-40B4-BE49-F238E27FC236}">
                <a16:creationId xmlns:a16="http://schemas.microsoft.com/office/drawing/2014/main" id="{29857888-DC3A-F5D5-49C9-29B79385A0A6}"/>
              </a:ext>
            </a:extLst>
          </p:cNvPr>
          <p:cNvSpPr/>
          <p:nvPr>
            <p:custDataLst>
              <p:tags r:id="rId7"/>
            </p:custDataLst>
          </p:nvPr>
        </p:nvSpPr>
        <p:spPr bwMode="auto">
          <a:xfrm>
            <a:off x="2616200"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072DFB5B-3596-4508-98D5-E4AA620E7082}" type="datetime'''2''''0''''''''1''''''3'''''''''''''''''''''''''''''''''''''">
              <a:rPr lang="en-US" altLang="en-US" sz="1400" smtClean="0">
                <a:solidFill>
                  <a:schemeClr val="tx1"/>
                </a:solidFill>
              </a:rPr>
              <a:pPr/>
              <a:t>2013</a:t>
            </a:fld>
            <a:endParaRPr lang="en-US" sz="1400">
              <a:solidFill>
                <a:schemeClr val="tx1"/>
              </a:solidFill>
            </a:endParaRPr>
          </a:p>
        </p:txBody>
      </p:sp>
      <p:sp>
        <p:nvSpPr>
          <p:cNvPr id="82" name="Rectangle 81">
            <a:extLst>
              <a:ext uri="{FF2B5EF4-FFF2-40B4-BE49-F238E27FC236}">
                <a16:creationId xmlns:a16="http://schemas.microsoft.com/office/drawing/2014/main" id="{2D7785F5-ABF2-F819-C9D7-91378E36585E}"/>
              </a:ext>
            </a:extLst>
          </p:cNvPr>
          <p:cNvSpPr/>
          <p:nvPr>
            <p:custDataLst>
              <p:tags r:id="rId8"/>
            </p:custDataLst>
          </p:nvPr>
        </p:nvSpPr>
        <p:spPr bwMode="auto">
          <a:xfrm>
            <a:off x="3138488"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41F31A30-6891-491F-AD9E-08CA0B934708}" type="datetime'''''''''''''2''''''''''''''''0''''''''14'''''''">
              <a:rPr lang="en-US" altLang="en-US" sz="1400" smtClean="0">
                <a:solidFill>
                  <a:schemeClr val="tx1"/>
                </a:solidFill>
              </a:rPr>
              <a:pPr/>
              <a:t>2014</a:t>
            </a:fld>
            <a:endParaRPr lang="en-US" sz="1400">
              <a:solidFill>
                <a:schemeClr val="tx1"/>
              </a:solidFill>
            </a:endParaRPr>
          </a:p>
        </p:txBody>
      </p:sp>
      <p:sp>
        <p:nvSpPr>
          <p:cNvPr id="83" name="Rectangle 82">
            <a:extLst>
              <a:ext uri="{FF2B5EF4-FFF2-40B4-BE49-F238E27FC236}">
                <a16:creationId xmlns:a16="http://schemas.microsoft.com/office/drawing/2014/main" id="{F101C031-2BE9-505C-22DD-378C4E2263DE}"/>
              </a:ext>
            </a:extLst>
          </p:cNvPr>
          <p:cNvSpPr/>
          <p:nvPr>
            <p:custDataLst>
              <p:tags r:id="rId9"/>
            </p:custDataLst>
          </p:nvPr>
        </p:nvSpPr>
        <p:spPr bwMode="auto">
          <a:xfrm>
            <a:off x="3660775"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DB61532D-4F5C-4548-95A0-B78DFF28F39F}" type="datetime'''''''''''''''''2''0''''''''''''1''''''5'''''''''">
              <a:rPr lang="en-US" altLang="en-US" sz="1400" smtClean="0">
                <a:solidFill>
                  <a:schemeClr val="tx1"/>
                </a:solidFill>
              </a:rPr>
              <a:pPr/>
              <a:t>2015</a:t>
            </a:fld>
            <a:endParaRPr lang="en-US" sz="1400">
              <a:solidFill>
                <a:schemeClr val="tx1"/>
              </a:solidFill>
            </a:endParaRPr>
          </a:p>
        </p:txBody>
      </p:sp>
      <p:sp>
        <p:nvSpPr>
          <p:cNvPr id="84" name="Rectangle 83">
            <a:extLst>
              <a:ext uri="{FF2B5EF4-FFF2-40B4-BE49-F238E27FC236}">
                <a16:creationId xmlns:a16="http://schemas.microsoft.com/office/drawing/2014/main" id="{7B4FB3CA-F0B4-6756-3936-8FE7A7480577}"/>
              </a:ext>
            </a:extLst>
          </p:cNvPr>
          <p:cNvSpPr/>
          <p:nvPr>
            <p:custDataLst>
              <p:tags r:id="rId10"/>
            </p:custDataLst>
          </p:nvPr>
        </p:nvSpPr>
        <p:spPr bwMode="auto">
          <a:xfrm>
            <a:off x="4181475"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D21DD568-EFBF-4075-9B22-5C9D5014131F}" type="datetime'''2''''0''''''''''''''''''1''''''''''''''''''''6'">
              <a:rPr lang="en-US" altLang="en-US" sz="1400" smtClean="0">
                <a:solidFill>
                  <a:schemeClr val="tx1"/>
                </a:solidFill>
              </a:rPr>
              <a:pPr/>
              <a:t>2016</a:t>
            </a:fld>
            <a:endParaRPr lang="en-US" sz="1400">
              <a:solidFill>
                <a:schemeClr val="tx1"/>
              </a:solidFill>
            </a:endParaRPr>
          </a:p>
        </p:txBody>
      </p:sp>
      <p:sp>
        <p:nvSpPr>
          <p:cNvPr id="85" name="Rectangle 84">
            <a:extLst>
              <a:ext uri="{FF2B5EF4-FFF2-40B4-BE49-F238E27FC236}">
                <a16:creationId xmlns:a16="http://schemas.microsoft.com/office/drawing/2014/main" id="{EF5A6690-C59E-2BE4-FE2C-7554A2A7E871}"/>
              </a:ext>
            </a:extLst>
          </p:cNvPr>
          <p:cNvSpPr/>
          <p:nvPr>
            <p:custDataLst>
              <p:tags r:id="rId11"/>
            </p:custDataLst>
          </p:nvPr>
        </p:nvSpPr>
        <p:spPr bwMode="auto">
          <a:xfrm>
            <a:off x="4703763"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E98C948C-E707-444D-9A82-8A4E1291DF59}" type="datetime'''''''''''2''0''''''''''''''''''1''''''''''''''7'">
              <a:rPr lang="en-US" altLang="en-US" sz="1400" smtClean="0">
                <a:solidFill>
                  <a:schemeClr val="tx1"/>
                </a:solidFill>
              </a:rPr>
              <a:pPr/>
              <a:t>2017</a:t>
            </a:fld>
            <a:endParaRPr lang="en-US" sz="1400">
              <a:solidFill>
                <a:schemeClr val="tx1"/>
              </a:solidFill>
            </a:endParaRPr>
          </a:p>
        </p:txBody>
      </p:sp>
      <p:sp>
        <p:nvSpPr>
          <p:cNvPr id="86" name="Rectangle 85">
            <a:extLst>
              <a:ext uri="{FF2B5EF4-FFF2-40B4-BE49-F238E27FC236}">
                <a16:creationId xmlns:a16="http://schemas.microsoft.com/office/drawing/2014/main" id="{691DF6C5-2C4D-2F3A-E495-E5A4AE5CDFFB}"/>
              </a:ext>
            </a:extLst>
          </p:cNvPr>
          <p:cNvSpPr/>
          <p:nvPr>
            <p:custDataLst>
              <p:tags r:id="rId12"/>
            </p:custDataLst>
          </p:nvPr>
        </p:nvSpPr>
        <p:spPr bwMode="auto">
          <a:xfrm>
            <a:off x="5226050"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300DAB94-AFB6-4972-868E-A53D160BAA38}" type="datetime'''2''''''''''''''''0''''''''''''''''''1''''''''8'''''''''''">
              <a:rPr lang="en-US" altLang="en-US" sz="1400" smtClean="0">
                <a:solidFill>
                  <a:schemeClr val="tx1"/>
                </a:solidFill>
              </a:rPr>
              <a:pPr/>
              <a:t>2018</a:t>
            </a:fld>
            <a:endParaRPr lang="en-US" sz="1400">
              <a:solidFill>
                <a:schemeClr val="tx1"/>
              </a:solidFill>
            </a:endParaRPr>
          </a:p>
        </p:txBody>
      </p:sp>
      <p:sp>
        <p:nvSpPr>
          <p:cNvPr id="87" name="Rectangle 86">
            <a:extLst>
              <a:ext uri="{FF2B5EF4-FFF2-40B4-BE49-F238E27FC236}">
                <a16:creationId xmlns:a16="http://schemas.microsoft.com/office/drawing/2014/main" id="{F723C79D-9055-883E-B26C-37823EF2AFCC}"/>
              </a:ext>
            </a:extLst>
          </p:cNvPr>
          <p:cNvSpPr/>
          <p:nvPr>
            <p:custDataLst>
              <p:tags r:id="rId13"/>
            </p:custDataLst>
          </p:nvPr>
        </p:nvSpPr>
        <p:spPr bwMode="auto">
          <a:xfrm>
            <a:off x="5748338"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D52C3840-1594-4BB9-9568-859A5840EF0F}" type="datetime'''''2''''''''''''''''''''''''''''''0''19'''">
              <a:rPr lang="en-US" altLang="en-US" sz="1400" smtClean="0">
                <a:solidFill>
                  <a:schemeClr val="tx1"/>
                </a:solidFill>
              </a:rPr>
              <a:pPr/>
              <a:t>2019</a:t>
            </a:fld>
            <a:endParaRPr lang="en-US" sz="1400">
              <a:solidFill>
                <a:schemeClr val="tx1"/>
              </a:solidFill>
            </a:endParaRPr>
          </a:p>
        </p:txBody>
      </p:sp>
      <p:sp>
        <p:nvSpPr>
          <p:cNvPr id="88" name="Rectangle 87">
            <a:extLst>
              <a:ext uri="{FF2B5EF4-FFF2-40B4-BE49-F238E27FC236}">
                <a16:creationId xmlns:a16="http://schemas.microsoft.com/office/drawing/2014/main" id="{F8F44A82-34A9-4C57-08D4-FBD7933F078E}"/>
              </a:ext>
            </a:extLst>
          </p:cNvPr>
          <p:cNvSpPr/>
          <p:nvPr>
            <p:custDataLst>
              <p:tags r:id="rId14"/>
            </p:custDataLst>
          </p:nvPr>
        </p:nvSpPr>
        <p:spPr bwMode="auto">
          <a:xfrm>
            <a:off x="6270625"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8F30342A-29A6-4062-9D97-206E91D54569}" type="datetime'''20''''''''''''''''''''''''''''2''''''0'''''''''''''''''">
              <a:rPr lang="en-US" altLang="en-US" sz="1400" smtClean="0">
                <a:solidFill>
                  <a:schemeClr val="tx1"/>
                </a:solidFill>
              </a:rPr>
              <a:pPr/>
              <a:t>2020</a:t>
            </a:fld>
            <a:endParaRPr lang="en-US" sz="1400">
              <a:solidFill>
                <a:schemeClr val="tx1"/>
              </a:solidFill>
            </a:endParaRPr>
          </a:p>
        </p:txBody>
      </p:sp>
      <p:sp>
        <p:nvSpPr>
          <p:cNvPr id="89" name="Rectangle 88">
            <a:extLst>
              <a:ext uri="{FF2B5EF4-FFF2-40B4-BE49-F238E27FC236}">
                <a16:creationId xmlns:a16="http://schemas.microsoft.com/office/drawing/2014/main" id="{9D7DB1AD-7927-5C42-8DFB-B2329A8823F4}"/>
              </a:ext>
            </a:extLst>
          </p:cNvPr>
          <p:cNvSpPr/>
          <p:nvPr>
            <p:custDataLst>
              <p:tags r:id="rId15"/>
            </p:custDataLst>
          </p:nvPr>
        </p:nvSpPr>
        <p:spPr bwMode="auto">
          <a:xfrm>
            <a:off x="6791325"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F3DA3F1F-44C7-487C-8466-EB5969F99CA4}" type="datetime'''''''''''''''''''2''''''''''''''''''0''''''2''''1'''">
              <a:rPr lang="en-US" altLang="en-US" sz="1400" smtClean="0">
                <a:solidFill>
                  <a:schemeClr val="tx1"/>
                </a:solidFill>
              </a:rPr>
              <a:pPr/>
              <a:t>2021</a:t>
            </a:fld>
            <a:endParaRPr lang="en-US" sz="1400">
              <a:solidFill>
                <a:schemeClr val="tx1"/>
              </a:solidFill>
            </a:endParaRPr>
          </a:p>
        </p:txBody>
      </p:sp>
      <p:sp>
        <p:nvSpPr>
          <p:cNvPr id="90" name="Rectangle 89">
            <a:extLst>
              <a:ext uri="{FF2B5EF4-FFF2-40B4-BE49-F238E27FC236}">
                <a16:creationId xmlns:a16="http://schemas.microsoft.com/office/drawing/2014/main" id="{7D23F128-7244-893A-4127-4739765E74F2}"/>
              </a:ext>
            </a:extLst>
          </p:cNvPr>
          <p:cNvSpPr/>
          <p:nvPr>
            <p:custDataLst>
              <p:tags r:id="rId16"/>
            </p:custDataLst>
          </p:nvPr>
        </p:nvSpPr>
        <p:spPr bwMode="auto">
          <a:xfrm>
            <a:off x="7313613"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DED2BC60-C77D-4A9A-8574-7C2CE81879E4}" type="datetime'''''''2''''''''''''''''''''0''''''''''''''''22'''''''''''''">
              <a:rPr lang="en-US" altLang="en-US" sz="1400" smtClean="0">
                <a:solidFill>
                  <a:schemeClr val="tx1"/>
                </a:solidFill>
              </a:rPr>
              <a:pPr/>
              <a:t>2022</a:t>
            </a:fld>
            <a:endParaRPr lang="en-US" sz="1400">
              <a:solidFill>
                <a:schemeClr val="tx1"/>
              </a:solidFill>
            </a:endParaRPr>
          </a:p>
        </p:txBody>
      </p:sp>
      <p:sp>
        <p:nvSpPr>
          <p:cNvPr id="91" name="Rectangle 90">
            <a:extLst>
              <a:ext uri="{FF2B5EF4-FFF2-40B4-BE49-F238E27FC236}">
                <a16:creationId xmlns:a16="http://schemas.microsoft.com/office/drawing/2014/main" id="{D75CA5F4-ECC9-459F-1CF9-0996FA7D4661}"/>
              </a:ext>
            </a:extLst>
          </p:cNvPr>
          <p:cNvSpPr/>
          <p:nvPr>
            <p:custDataLst>
              <p:tags r:id="rId17"/>
            </p:custDataLst>
          </p:nvPr>
        </p:nvSpPr>
        <p:spPr bwMode="auto">
          <a:xfrm>
            <a:off x="7835900"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2C694B7C-EB6D-4B90-92F1-0C532F8B3004}" type="datetime'''''2''''''''''''''''''0''2''''''''''3'''''''''''''''">
              <a:rPr lang="en-US" altLang="en-US" sz="1400" smtClean="0">
                <a:solidFill>
                  <a:schemeClr val="tx1"/>
                </a:solidFill>
              </a:rPr>
              <a:pPr/>
              <a:t>2023</a:t>
            </a:fld>
            <a:endParaRPr lang="en-US" sz="1400">
              <a:solidFill>
                <a:schemeClr val="tx1"/>
              </a:solidFill>
            </a:endParaRPr>
          </a:p>
        </p:txBody>
      </p:sp>
      <p:sp>
        <p:nvSpPr>
          <p:cNvPr id="15" name="Rectangle 14">
            <a:extLst>
              <a:ext uri="{FF2B5EF4-FFF2-40B4-BE49-F238E27FC236}">
                <a16:creationId xmlns:a16="http://schemas.microsoft.com/office/drawing/2014/main" id="{FF8B3730-9601-D0DF-60CC-2C5D9F5E9FE3}"/>
              </a:ext>
            </a:extLst>
          </p:cNvPr>
          <p:cNvSpPr/>
          <p:nvPr>
            <p:custDataLst>
              <p:tags r:id="rId18"/>
            </p:custDataLst>
          </p:nvPr>
        </p:nvSpPr>
        <p:spPr bwMode="gray">
          <a:xfrm>
            <a:off x="485775" y="4464050"/>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53EC820B-E12F-419F-B99B-43BBF9829CE0}" type="datetime'1'''''''''''''''''''''',3''''''''''''''''''''''''''67'''''''''">
              <a:rPr lang="en-US" altLang="en-US" sz="1400" smtClean="0">
                <a:solidFill>
                  <a:schemeClr val="tx1"/>
                </a:solidFill>
              </a:rPr>
              <a:pPr/>
              <a:t>1,367</a:t>
            </a:fld>
            <a:endParaRPr lang="en-US" sz="1400" dirty="0">
              <a:solidFill>
                <a:schemeClr val="tx1"/>
              </a:solidFill>
            </a:endParaRPr>
          </a:p>
        </p:txBody>
      </p:sp>
      <p:sp>
        <p:nvSpPr>
          <p:cNvPr id="16" name="Rectangle 15">
            <a:extLst>
              <a:ext uri="{FF2B5EF4-FFF2-40B4-BE49-F238E27FC236}">
                <a16:creationId xmlns:a16="http://schemas.microsoft.com/office/drawing/2014/main" id="{424F40B0-CD60-2591-D202-D59E78B11436}"/>
              </a:ext>
            </a:extLst>
          </p:cNvPr>
          <p:cNvSpPr/>
          <p:nvPr>
            <p:custDataLst>
              <p:tags r:id="rId19"/>
            </p:custDataLst>
          </p:nvPr>
        </p:nvSpPr>
        <p:spPr bwMode="gray">
          <a:xfrm>
            <a:off x="1008063" y="4441825"/>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CFEA0B48-6ADF-451B-9B0A-50C6A5D6969E}" type="datetime'''''1'''''''''''''''''''',''''''''''4''''0''''''''''''3'">
              <a:rPr lang="en-US" altLang="en-US" sz="1400" smtClean="0">
                <a:solidFill>
                  <a:schemeClr val="tx1"/>
                </a:solidFill>
              </a:rPr>
              <a:pPr/>
              <a:t>1,403</a:t>
            </a:fld>
            <a:endParaRPr lang="en-US" sz="1400">
              <a:solidFill>
                <a:schemeClr val="tx1"/>
              </a:solidFill>
            </a:endParaRPr>
          </a:p>
        </p:txBody>
      </p:sp>
      <p:sp>
        <p:nvSpPr>
          <p:cNvPr id="17" name="Rectangle 16">
            <a:extLst>
              <a:ext uri="{FF2B5EF4-FFF2-40B4-BE49-F238E27FC236}">
                <a16:creationId xmlns:a16="http://schemas.microsoft.com/office/drawing/2014/main" id="{75F380FC-2CF5-1DBB-8135-DD83334CA93F}"/>
              </a:ext>
            </a:extLst>
          </p:cNvPr>
          <p:cNvSpPr/>
          <p:nvPr>
            <p:custDataLst>
              <p:tags r:id="rId20"/>
            </p:custDataLst>
          </p:nvPr>
        </p:nvSpPr>
        <p:spPr bwMode="gray">
          <a:xfrm>
            <a:off x="1528763" y="4437063"/>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F484BA3B-9F30-4B6A-8C6F-C1108E964C79}" type="datetime'''''1,''''''''''''''''40''''8'''''''''''''''''''">
              <a:rPr lang="en-US" altLang="en-US" sz="1400" smtClean="0">
                <a:solidFill>
                  <a:schemeClr val="tx1"/>
                </a:solidFill>
              </a:rPr>
              <a:pPr/>
              <a:t>1,408</a:t>
            </a:fld>
            <a:endParaRPr lang="en-US" sz="1400">
              <a:solidFill>
                <a:schemeClr val="tx1"/>
              </a:solidFill>
            </a:endParaRPr>
          </a:p>
        </p:txBody>
      </p:sp>
      <p:sp>
        <p:nvSpPr>
          <p:cNvPr id="95" name="Rectangle 94">
            <a:extLst>
              <a:ext uri="{FF2B5EF4-FFF2-40B4-BE49-F238E27FC236}">
                <a16:creationId xmlns:a16="http://schemas.microsoft.com/office/drawing/2014/main" id="{1527B8E1-0FB6-C53C-E7DD-A371D5CAFA83}"/>
              </a:ext>
            </a:extLst>
          </p:cNvPr>
          <p:cNvSpPr/>
          <p:nvPr>
            <p:custDataLst>
              <p:tags r:id="rId21"/>
            </p:custDataLst>
          </p:nvPr>
        </p:nvSpPr>
        <p:spPr bwMode="gray">
          <a:xfrm>
            <a:off x="2051050" y="4389438"/>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BA71D74B-DDDE-4599-BF14-3211C665FF5D}" type="datetime'''''''''''''''''''1'''''''''''''',''''''''''''4''''''''''''82'">
              <a:rPr lang="en-US" altLang="en-US" sz="1400" smtClean="0">
                <a:solidFill>
                  <a:schemeClr val="tx1"/>
                </a:solidFill>
              </a:rPr>
              <a:pPr/>
              <a:t>1,482</a:t>
            </a:fld>
            <a:endParaRPr lang="en-US" sz="1400">
              <a:solidFill>
                <a:schemeClr val="tx1"/>
              </a:solidFill>
            </a:endParaRPr>
          </a:p>
        </p:txBody>
      </p:sp>
      <p:sp>
        <p:nvSpPr>
          <p:cNvPr id="96" name="Rectangle 95">
            <a:extLst>
              <a:ext uri="{FF2B5EF4-FFF2-40B4-BE49-F238E27FC236}">
                <a16:creationId xmlns:a16="http://schemas.microsoft.com/office/drawing/2014/main" id="{5CA3BDD5-218D-0090-F44D-AE9743F53EF5}"/>
              </a:ext>
            </a:extLst>
          </p:cNvPr>
          <p:cNvSpPr/>
          <p:nvPr>
            <p:custDataLst>
              <p:tags r:id="rId22"/>
            </p:custDataLst>
          </p:nvPr>
        </p:nvSpPr>
        <p:spPr bwMode="gray">
          <a:xfrm>
            <a:off x="2573338" y="4124325"/>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2FB8ABA9-C093-4425-8C8D-B15FD1D57D3C}" type="datetime'''1'''''',''''''''8''''''8''''''''''''''''''4'''''''''''''''''">
              <a:rPr lang="en-US" altLang="en-US" sz="1400" smtClean="0">
                <a:solidFill>
                  <a:schemeClr val="tx1"/>
                </a:solidFill>
              </a:rPr>
              <a:pPr/>
              <a:t>1,884</a:t>
            </a:fld>
            <a:endParaRPr lang="en-US" sz="1400">
              <a:solidFill>
                <a:schemeClr val="tx1"/>
              </a:solidFill>
            </a:endParaRPr>
          </a:p>
        </p:txBody>
      </p:sp>
      <p:sp>
        <p:nvSpPr>
          <p:cNvPr id="97" name="Rectangle 96">
            <a:extLst>
              <a:ext uri="{FF2B5EF4-FFF2-40B4-BE49-F238E27FC236}">
                <a16:creationId xmlns:a16="http://schemas.microsoft.com/office/drawing/2014/main" id="{BFC1BF6D-E59A-EF1B-8C86-F662EF16E662}"/>
              </a:ext>
            </a:extLst>
          </p:cNvPr>
          <p:cNvSpPr/>
          <p:nvPr>
            <p:custDataLst>
              <p:tags r:id="rId23"/>
            </p:custDataLst>
          </p:nvPr>
        </p:nvSpPr>
        <p:spPr bwMode="gray">
          <a:xfrm>
            <a:off x="3095625" y="4030663"/>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CE31B739-7CBF-4AA3-B754-303BAF7FC417}" type="datetime'''''''''''''2'''''''',''''0''''''''2''''''''''''''5'''''''''">
              <a:rPr lang="en-US" altLang="en-US" sz="1400" smtClean="0">
                <a:solidFill>
                  <a:schemeClr val="tx1"/>
                </a:solidFill>
              </a:rPr>
              <a:pPr/>
              <a:t>2,025</a:t>
            </a:fld>
            <a:endParaRPr lang="en-US" sz="1400">
              <a:solidFill>
                <a:schemeClr val="tx1"/>
              </a:solidFill>
            </a:endParaRPr>
          </a:p>
        </p:txBody>
      </p:sp>
      <p:sp>
        <p:nvSpPr>
          <p:cNvPr id="98" name="Rectangle 97">
            <a:extLst>
              <a:ext uri="{FF2B5EF4-FFF2-40B4-BE49-F238E27FC236}">
                <a16:creationId xmlns:a16="http://schemas.microsoft.com/office/drawing/2014/main" id="{BFB76674-2819-EE31-4898-182C0FA726C9}"/>
              </a:ext>
            </a:extLst>
          </p:cNvPr>
          <p:cNvSpPr/>
          <p:nvPr>
            <p:custDataLst>
              <p:tags r:id="rId24"/>
            </p:custDataLst>
          </p:nvPr>
        </p:nvSpPr>
        <p:spPr bwMode="gray">
          <a:xfrm>
            <a:off x="3617913" y="3902075"/>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FD20F4EB-0FDA-4F1B-8C4C-086DFF9FBB48}" type="datetime'''''''''''''''''2'''''''''''''''',''21''''''''''''''9'">
              <a:rPr lang="en-US" altLang="en-US" sz="1400" smtClean="0">
                <a:solidFill>
                  <a:schemeClr val="tx1"/>
                </a:solidFill>
              </a:rPr>
              <a:pPr/>
              <a:t>2,219</a:t>
            </a:fld>
            <a:endParaRPr lang="en-US" sz="1400">
              <a:solidFill>
                <a:schemeClr val="tx1"/>
              </a:solidFill>
            </a:endParaRPr>
          </a:p>
        </p:txBody>
      </p:sp>
      <p:sp>
        <p:nvSpPr>
          <p:cNvPr id="99" name="Rectangle 98">
            <a:extLst>
              <a:ext uri="{FF2B5EF4-FFF2-40B4-BE49-F238E27FC236}">
                <a16:creationId xmlns:a16="http://schemas.microsoft.com/office/drawing/2014/main" id="{2B1A2904-B90C-A3C4-9ABD-E64E6FC52464}"/>
              </a:ext>
            </a:extLst>
          </p:cNvPr>
          <p:cNvSpPr/>
          <p:nvPr>
            <p:custDataLst>
              <p:tags r:id="rId25"/>
            </p:custDataLst>
          </p:nvPr>
        </p:nvSpPr>
        <p:spPr bwMode="gray">
          <a:xfrm>
            <a:off x="4138613" y="3803650"/>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01F75AE0-88CD-40AA-9C7E-6758AA1184D7}" type="datetime'2'''''',''''''''''''''''''3''6''''''''''''''7'''''''''''''''''">
              <a:rPr lang="en-US" altLang="en-US" sz="1400" smtClean="0">
                <a:solidFill>
                  <a:schemeClr val="tx1"/>
                </a:solidFill>
              </a:rPr>
              <a:pPr/>
              <a:t>2,367</a:t>
            </a:fld>
            <a:endParaRPr lang="en-US" sz="1400">
              <a:solidFill>
                <a:schemeClr val="tx1"/>
              </a:solidFill>
            </a:endParaRPr>
          </a:p>
        </p:txBody>
      </p:sp>
      <p:sp>
        <p:nvSpPr>
          <p:cNvPr id="100" name="Rectangle 99">
            <a:extLst>
              <a:ext uri="{FF2B5EF4-FFF2-40B4-BE49-F238E27FC236}">
                <a16:creationId xmlns:a16="http://schemas.microsoft.com/office/drawing/2014/main" id="{B2803048-99B7-34ED-9A63-FB8DE698156F}"/>
              </a:ext>
            </a:extLst>
          </p:cNvPr>
          <p:cNvSpPr/>
          <p:nvPr>
            <p:custDataLst>
              <p:tags r:id="rId26"/>
            </p:custDataLst>
          </p:nvPr>
        </p:nvSpPr>
        <p:spPr bwMode="gray">
          <a:xfrm>
            <a:off x="4660900" y="3449638"/>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3B8AD635-CBD2-4DF8-B5A0-B63C1CC06532}" type="datetime'''2'''',''''''''''''''''''''9''0''''6'''''''''''''''''''">
              <a:rPr lang="en-US" altLang="en-US" sz="1400" smtClean="0">
                <a:solidFill>
                  <a:schemeClr val="tx1"/>
                </a:solidFill>
              </a:rPr>
              <a:pPr/>
              <a:t>2,906</a:t>
            </a:fld>
            <a:endParaRPr lang="en-US" sz="1400">
              <a:solidFill>
                <a:schemeClr val="tx1"/>
              </a:solidFill>
            </a:endParaRPr>
          </a:p>
        </p:txBody>
      </p:sp>
      <p:sp>
        <p:nvSpPr>
          <p:cNvPr id="101" name="Rectangle 100">
            <a:extLst>
              <a:ext uri="{FF2B5EF4-FFF2-40B4-BE49-F238E27FC236}">
                <a16:creationId xmlns:a16="http://schemas.microsoft.com/office/drawing/2014/main" id="{630CF6EE-92A5-EE50-E24E-21200B1C7085}"/>
              </a:ext>
            </a:extLst>
          </p:cNvPr>
          <p:cNvSpPr/>
          <p:nvPr>
            <p:custDataLst>
              <p:tags r:id="rId27"/>
            </p:custDataLst>
          </p:nvPr>
        </p:nvSpPr>
        <p:spPr bwMode="gray">
          <a:xfrm>
            <a:off x="5183188" y="3467100"/>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AB6A5AC1-DB75-4C9D-B069-FF3E405B5EF0}" type="datetime'''''2'',''''''''''''''''8''7''8'''''''''''''''''''''''''''''''">
              <a:rPr lang="en-US" altLang="en-US" sz="1400" smtClean="0">
                <a:solidFill>
                  <a:schemeClr val="tx1"/>
                </a:solidFill>
              </a:rPr>
              <a:pPr/>
              <a:t>2,878</a:t>
            </a:fld>
            <a:endParaRPr lang="en-US" sz="1400">
              <a:solidFill>
                <a:schemeClr val="tx1"/>
              </a:solidFill>
            </a:endParaRPr>
          </a:p>
        </p:txBody>
      </p:sp>
      <p:sp>
        <p:nvSpPr>
          <p:cNvPr id="102" name="Rectangle 101">
            <a:extLst>
              <a:ext uri="{FF2B5EF4-FFF2-40B4-BE49-F238E27FC236}">
                <a16:creationId xmlns:a16="http://schemas.microsoft.com/office/drawing/2014/main" id="{374B6786-83EF-3E68-D636-F54A370E1B7C}"/>
              </a:ext>
            </a:extLst>
          </p:cNvPr>
          <p:cNvSpPr/>
          <p:nvPr>
            <p:custDataLst>
              <p:tags r:id="rId28"/>
            </p:custDataLst>
          </p:nvPr>
        </p:nvSpPr>
        <p:spPr bwMode="gray">
          <a:xfrm>
            <a:off x="5705475" y="3259138"/>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BF4D9D99-CDFB-4AE7-B7FC-A2F1CD17FF78}" type="datetime'''''''''''''3'''''''''',1''''''''9''''''''''''''4'''''''''">
              <a:rPr lang="en-US" altLang="en-US" sz="1400" smtClean="0">
                <a:solidFill>
                  <a:schemeClr val="tx1"/>
                </a:solidFill>
              </a:rPr>
              <a:pPr/>
              <a:t>3,194</a:t>
            </a:fld>
            <a:endParaRPr lang="en-US" sz="1400">
              <a:solidFill>
                <a:schemeClr val="tx1"/>
              </a:solidFill>
            </a:endParaRPr>
          </a:p>
        </p:txBody>
      </p:sp>
      <p:sp>
        <p:nvSpPr>
          <p:cNvPr id="103" name="Rectangle 102">
            <a:extLst>
              <a:ext uri="{FF2B5EF4-FFF2-40B4-BE49-F238E27FC236}">
                <a16:creationId xmlns:a16="http://schemas.microsoft.com/office/drawing/2014/main" id="{605A194C-8D84-B961-A220-331DFD0FC19A}"/>
              </a:ext>
            </a:extLst>
          </p:cNvPr>
          <p:cNvSpPr/>
          <p:nvPr>
            <p:custDataLst>
              <p:tags r:id="rId29"/>
            </p:custDataLst>
          </p:nvPr>
        </p:nvSpPr>
        <p:spPr bwMode="gray">
          <a:xfrm>
            <a:off x="6227763" y="2841625"/>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AA5E98C8-421B-4202-ACAE-08A9A085F5B1}" type="datetime'3'''''''''',''''''''''''''''''''''''8''2''''''''6'''''''''">
              <a:rPr lang="en-US" altLang="en-US" sz="1400" smtClean="0">
                <a:solidFill>
                  <a:schemeClr val="tx1"/>
                </a:solidFill>
              </a:rPr>
              <a:pPr/>
              <a:t>3,826</a:t>
            </a:fld>
            <a:endParaRPr lang="en-US" sz="1400">
              <a:solidFill>
                <a:schemeClr val="tx1"/>
              </a:solidFill>
            </a:endParaRPr>
          </a:p>
        </p:txBody>
      </p:sp>
      <p:sp>
        <p:nvSpPr>
          <p:cNvPr id="104" name="Rectangle 103">
            <a:extLst>
              <a:ext uri="{FF2B5EF4-FFF2-40B4-BE49-F238E27FC236}">
                <a16:creationId xmlns:a16="http://schemas.microsoft.com/office/drawing/2014/main" id="{E1388BC7-8CA9-90A5-0C00-BF9E6BC26A02}"/>
              </a:ext>
            </a:extLst>
          </p:cNvPr>
          <p:cNvSpPr/>
          <p:nvPr>
            <p:custDataLst>
              <p:tags r:id="rId30"/>
            </p:custDataLst>
          </p:nvPr>
        </p:nvSpPr>
        <p:spPr bwMode="gray">
          <a:xfrm>
            <a:off x="6748463" y="2200275"/>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C05A3F5A-8850-4CA7-8F28-F592BE6B2B24}" type="datetime'''''''''''''''''''4'''''',''''''''79''''''''''8'''''''''''">
              <a:rPr lang="en-US" altLang="en-US" sz="1400" smtClean="0">
                <a:solidFill>
                  <a:schemeClr val="tx1"/>
                </a:solidFill>
              </a:rPr>
              <a:pPr/>
              <a:t>4,798</a:t>
            </a:fld>
            <a:endParaRPr lang="en-US" sz="1400">
              <a:solidFill>
                <a:schemeClr val="tx1"/>
              </a:solidFill>
            </a:endParaRPr>
          </a:p>
        </p:txBody>
      </p:sp>
      <p:sp>
        <p:nvSpPr>
          <p:cNvPr id="105" name="Rectangle 104">
            <a:extLst>
              <a:ext uri="{FF2B5EF4-FFF2-40B4-BE49-F238E27FC236}">
                <a16:creationId xmlns:a16="http://schemas.microsoft.com/office/drawing/2014/main" id="{A9D4704F-3A57-5B50-F918-DDB026FCE84B}"/>
              </a:ext>
            </a:extLst>
          </p:cNvPr>
          <p:cNvSpPr/>
          <p:nvPr>
            <p:custDataLst>
              <p:tags r:id="rId31"/>
            </p:custDataLst>
          </p:nvPr>
        </p:nvSpPr>
        <p:spPr bwMode="gray">
          <a:xfrm>
            <a:off x="7270750" y="2170113"/>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85A67CAB-0176-4020-9917-45A8FA2587E1}" type="datetime'''''''''''4'',''''''''8''''''''''''''''''4''''''4'''''''''">
              <a:rPr lang="en-US" altLang="en-US" sz="1400" smtClean="0">
                <a:solidFill>
                  <a:schemeClr val="tx1"/>
                </a:solidFill>
              </a:rPr>
              <a:pPr/>
              <a:t>4,844</a:t>
            </a:fld>
            <a:endParaRPr lang="en-US" sz="1400">
              <a:solidFill>
                <a:schemeClr val="tx1"/>
              </a:solidFill>
            </a:endParaRPr>
          </a:p>
        </p:txBody>
      </p:sp>
      <p:sp>
        <p:nvSpPr>
          <p:cNvPr id="106" name="Rectangle 105">
            <a:extLst>
              <a:ext uri="{FF2B5EF4-FFF2-40B4-BE49-F238E27FC236}">
                <a16:creationId xmlns:a16="http://schemas.microsoft.com/office/drawing/2014/main" id="{46E8284B-C244-26E2-93E1-2C564E36FF11}"/>
              </a:ext>
            </a:extLst>
          </p:cNvPr>
          <p:cNvSpPr/>
          <p:nvPr>
            <p:custDataLst>
              <p:tags r:id="rId32"/>
            </p:custDataLst>
          </p:nvPr>
        </p:nvSpPr>
        <p:spPr bwMode="gray">
          <a:xfrm>
            <a:off x="7793038" y="1974850"/>
            <a:ext cx="493713" cy="19208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25400" tIns="0" rIns="25400" bIns="0" rtlCol="0" anchor="b"/>
          <a:lstStyle/>
          <a:p>
            <a:pPr algn="ctr">
              <a:lnSpc>
                <a:spcPct val="90000"/>
              </a:lnSpc>
            </a:pPr>
            <a:fld id="{896F06CD-6EB3-4868-BE1B-66DB41019D7F}" type="datetime'''''''''5,''''''''''1''''''''''3''''''''''''''''9'''''''">
              <a:rPr lang="en-US" altLang="en-US" sz="1400" smtClean="0">
                <a:solidFill>
                  <a:schemeClr val="tx1"/>
                </a:solidFill>
              </a:rPr>
              <a:pPr/>
              <a:t>5,139</a:t>
            </a:fld>
            <a:endParaRPr lang="en-US" sz="1400">
              <a:solidFill>
                <a:schemeClr val="tx1"/>
              </a:solidFill>
            </a:endParaRPr>
          </a:p>
        </p:txBody>
      </p:sp>
      <p:sp>
        <p:nvSpPr>
          <p:cNvPr id="8" name="Rectangle 7">
            <a:extLst>
              <a:ext uri="{FF2B5EF4-FFF2-40B4-BE49-F238E27FC236}">
                <a16:creationId xmlns:a16="http://schemas.microsoft.com/office/drawing/2014/main" id="{337D04D1-7DB3-EBBB-03BC-D332ACD8C653}"/>
              </a:ext>
            </a:extLst>
          </p:cNvPr>
          <p:cNvSpPr/>
          <p:nvPr>
            <p:custDataLst>
              <p:tags r:id="rId33"/>
            </p:custDataLst>
          </p:nvPr>
        </p:nvSpPr>
        <p:spPr bwMode="auto">
          <a:xfrm>
            <a:off x="528638" y="5643563"/>
            <a:ext cx="406400" cy="212725"/>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t"/>
          <a:lstStyle/>
          <a:p>
            <a:pPr algn="ctr"/>
            <a:fld id="{EDAD4016-3886-4D09-AFCD-E4FECDAB2304}" type="datetime'''2''''''''''0''''''''0''9'''''''">
              <a:rPr lang="en-US" altLang="en-US" sz="1400" smtClean="0">
                <a:solidFill>
                  <a:schemeClr val="tx1"/>
                </a:solidFill>
              </a:rPr>
              <a:pPr/>
              <a:t>2009</a:t>
            </a:fld>
            <a:endParaRPr lang="en-US" sz="1400">
              <a:solidFill>
                <a:schemeClr val="tx1"/>
              </a:solidFill>
            </a:endParaRPr>
          </a:p>
        </p:txBody>
      </p:sp>
      <p:sp>
        <p:nvSpPr>
          <p:cNvPr id="146" name="Oval 145">
            <a:extLst>
              <a:ext uri="{FF2B5EF4-FFF2-40B4-BE49-F238E27FC236}">
                <a16:creationId xmlns:a16="http://schemas.microsoft.com/office/drawing/2014/main" id="{157B2683-DC97-7464-7912-FAE0DEB8AF1E}"/>
              </a:ext>
            </a:extLst>
          </p:cNvPr>
          <p:cNvSpPr/>
          <p:nvPr>
            <p:custDataLst>
              <p:tags r:id="rId34"/>
            </p:custDataLst>
          </p:nvPr>
        </p:nvSpPr>
        <p:spPr bwMode="auto">
          <a:xfrm>
            <a:off x="3654425" y="2752725"/>
            <a:ext cx="1460500" cy="301625"/>
          </a:xfrm>
          <a:prstGeom prst="ellipse">
            <a:avLst/>
          </a:prstGeom>
          <a:solidFill>
            <a:schemeClr val="bg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vert="horz" wrap="none" lIns="0" tIns="0" rIns="0" bIns="0" rtlCol="0" anchor="ctr"/>
          <a:lstStyle/>
          <a:p>
            <a:pPr algn="ctr"/>
            <a:r>
              <a:rPr lang="en-US" altLang="en-US" sz="1400" b="1">
                <a:solidFill>
                  <a:schemeClr val="tx1"/>
                </a:solidFill>
                <a:effectLst/>
              </a:rPr>
              <a:t>CAGR </a:t>
            </a:r>
            <a:fld id="{5604C53D-E73F-4DAC-BF6D-13C3A6C9C5D5}" type="datetime'''''''''''+1''''''''0''''''''''''''%'''''''''''''''''''''''">
              <a:rPr lang="en-US" altLang="en-US" sz="1400" b="1" smtClean="0">
                <a:solidFill>
                  <a:schemeClr val="tx1"/>
                </a:solidFill>
                <a:effectLst/>
              </a:rPr>
              <a:pPr algn="ctr"/>
              <a:t>+10%</a:t>
            </a:fld>
            <a:endParaRPr lang="en-US" sz="1400" b="1" dirty="0">
              <a:solidFill>
                <a:schemeClr val="tx1"/>
              </a:solidFill>
            </a:endParaRPr>
          </a:p>
        </p:txBody>
      </p:sp>
      <p:sp>
        <p:nvSpPr>
          <p:cNvPr id="151" name="Rectangle 150">
            <a:extLst>
              <a:ext uri="{FF2B5EF4-FFF2-40B4-BE49-F238E27FC236}">
                <a16:creationId xmlns:a16="http://schemas.microsoft.com/office/drawing/2014/main" id="{C4C251CA-44E0-5178-F955-9D5AC0209947}"/>
              </a:ext>
            </a:extLst>
          </p:cNvPr>
          <p:cNvSpPr/>
          <p:nvPr/>
        </p:nvSpPr>
        <p:spPr>
          <a:xfrm>
            <a:off x="8525932" y="1056168"/>
            <a:ext cx="3282067" cy="48484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7B5C867-6328-9F2B-BAA5-CEC29939A0E8}"/>
              </a:ext>
            </a:extLst>
          </p:cNvPr>
          <p:cNvSpPr/>
          <p:nvPr/>
        </p:nvSpPr>
        <p:spPr>
          <a:xfrm>
            <a:off x="8597213" y="1445417"/>
            <a:ext cx="3071547" cy="43564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600" dirty="0">
                <a:solidFill>
                  <a:schemeClr val="tx1"/>
                </a:solidFill>
              </a:rPr>
              <a:t>Quantitative funds have seen a </a:t>
            </a:r>
            <a:r>
              <a:rPr lang="en-US" sz="1600" b="1" dirty="0">
                <a:solidFill>
                  <a:schemeClr val="tx1"/>
                </a:solidFill>
              </a:rPr>
              <a:t>significant increase </a:t>
            </a:r>
            <a:r>
              <a:rPr lang="en-US" sz="1600" dirty="0">
                <a:solidFill>
                  <a:schemeClr val="tx1"/>
                </a:solidFill>
              </a:rPr>
              <a:t>in </a:t>
            </a:r>
            <a:r>
              <a:rPr lang="en-US" sz="1600" b="1" dirty="0">
                <a:solidFill>
                  <a:schemeClr val="tx1"/>
                </a:solidFill>
              </a:rPr>
              <a:t>assets under management </a:t>
            </a:r>
            <a:r>
              <a:rPr lang="en-US" sz="1600" dirty="0">
                <a:solidFill>
                  <a:schemeClr val="tx1"/>
                </a:solidFill>
              </a:rPr>
              <a:t>– The 10% CAGR illustrates this growing interest</a:t>
            </a:r>
          </a:p>
          <a:p>
            <a:pPr marL="171450" indent="-171450">
              <a:buFont typeface="Arial" panose="020B0604020202020204" pitchFamily="34" charset="0"/>
              <a:buChar char="•"/>
            </a:pPr>
            <a:r>
              <a:rPr lang="en-US" sz="1600" dirty="0">
                <a:solidFill>
                  <a:schemeClr val="tx1"/>
                </a:solidFill>
              </a:rPr>
              <a:t>About </a:t>
            </a:r>
            <a:r>
              <a:rPr lang="en-US" sz="1600" b="1" dirty="0">
                <a:solidFill>
                  <a:schemeClr val="tx1"/>
                </a:solidFill>
              </a:rPr>
              <a:t>20% of hedge funds use quantitative strategies </a:t>
            </a:r>
            <a:r>
              <a:rPr lang="en-US" sz="1600" dirty="0">
                <a:solidFill>
                  <a:schemeClr val="tx1"/>
                </a:solidFill>
              </a:rPr>
              <a:t>– 86% of hedge fund managers expect institutional investors to </a:t>
            </a:r>
            <a:r>
              <a:rPr lang="en-US" sz="1600" b="1" dirty="0">
                <a:solidFill>
                  <a:schemeClr val="tx1"/>
                </a:solidFill>
              </a:rPr>
              <a:t>increase </a:t>
            </a:r>
            <a:r>
              <a:rPr lang="en-US" sz="1600" dirty="0">
                <a:solidFill>
                  <a:schemeClr val="tx1"/>
                </a:solidFill>
              </a:rPr>
              <a:t>their</a:t>
            </a:r>
            <a:r>
              <a:rPr lang="en-US" sz="1600" b="1" dirty="0">
                <a:solidFill>
                  <a:schemeClr val="tx1"/>
                </a:solidFill>
              </a:rPr>
              <a:t> </a:t>
            </a:r>
            <a:r>
              <a:rPr lang="en-US" sz="1600" dirty="0">
                <a:solidFill>
                  <a:schemeClr val="tx1"/>
                </a:solidFill>
              </a:rPr>
              <a:t>allocations to </a:t>
            </a:r>
            <a:r>
              <a:rPr lang="en-US" sz="1600" b="1" dirty="0">
                <a:solidFill>
                  <a:schemeClr val="tx1"/>
                </a:solidFill>
              </a:rPr>
              <a:t>quant strategies </a:t>
            </a:r>
            <a:r>
              <a:rPr lang="en-US" sz="1600" dirty="0">
                <a:solidFill>
                  <a:schemeClr val="tx1"/>
                </a:solidFill>
              </a:rPr>
              <a:t>in the coming years</a:t>
            </a:r>
          </a:p>
        </p:txBody>
      </p:sp>
      <p:sp>
        <p:nvSpPr>
          <p:cNvPr id="167" name="Rectangle 166">
            <a:extLst>
              <a:ext uri="{FF2B5EF4-FFF2-40B4-BE49-F238E27FC236}">
                <a16:creationId xmlns:a16="http://schemas.microsoft.com/office/drawing/2014/main" id="{B1AA0DD9-9D16-90A0-1C13-ACF63ABBA270}"/>
              </a:ext>
            </a:extLst>
          </p:cNvPr>
          <p:cNvSpPr/>
          <p:nvPr/>
        </p:nvSpPr>
        <p:spPr>
          <a:xfrm>
            <a:off x="382230" y="1085371"/>
            <a:ext cx="6669898"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Assets under management of hedge funds [billion USD]</a:t>
            </a:r>
          </a:p>
        </p:txBody>
      </p:sp>
      <p:cxnSp>
        <p:nvCxnSpPr>
          <p:cNvPr id="168" name="Straight Connector 167">
            <a:extLst>
              <a:ext uri="{FF2B5EF4-FFF2-40B4-BE49-F238E27FC236}">
                <a16:creationId xmlns:a16="http://schemas.microsoft.com/office/drawing/2014/main" id="{B223AE25-0D27-3816-CC03-9982C20AE225}"/>
              </a:ext>
            </a:extLst>
          </p:cNvPr>
          <p:cNvCxnSpPr/>
          <p:nvPr/>
        </p:nvCxnSpPr>
        <p:spPr>
          <a:xfrm>
            <a:off x="382230" y="1445416"/>
            <a:ext cx="7570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Textplatzhalter 7">
            <a:extLst>
              <a:ext uri="{FF2B5EF4-FFF2-40B4-BE49-F238E27FC236}">
                <a16:creationId xmlns:a16="http://schemas.microsoft.com/office/drawing/2014/main" id="{25D9D965-150E-0E2E-6847-8929AE51A63C}"/>
              </a:ext>
            </a:extLst>
          </p:cNvPr>
          <p:cNvSpPr txBox="1">
            <a:spLocks/>
          </p:cNvSpPr>
          <p:nvPr/>
        </p:nvSpPr>
        <p:spPr>
          <a:xfrm>
            <a:off x="383118" y="5872845"/>
            <a:ext cx="5587008" cy="166764"/>
          </a:xfrm>
          <a:prstGeom prst="rect">
            <a:avLst/>
          </a:prstGeom>
        </p:spPr>
        <p:txBody>
          <a:bodyPr lIns="0" tIns="0" rIns="0" bIns="0"/>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000" dirty="0" err="1">
                <a:solidFill>
                  <a:srgbClr val="00549F"/>
                </a:solidFill>
              </a:rPr>
              <a:t>BarclayHedge</a:t>
            </a:r>
            <a:r>
              <a:rPr lang="de-DE" sz="1000" dirty="0">
                <a:solidFill>
                  <a:srgbClr val="00549F"/>
                </a:solidFill>
              </a:rPr>
              <a:t> (2024); </a:t>
            </a:r>
            <a:r>
              <a:rPr lang="de-DE" sz="1000" dirty="0" err="1">
                <a:solidFill>
                  <a:srgbClr val="00549F"/>
                </a:solidFill>
              </a:rPr>
              <a:t>Autochartist</a:t>
            </a:r>
            <a:r>
              <a:rPr lang="de-DE" sz="1000" dirty="0">
                <a:solidFill>
                  <a:srgbClr val="00549F"/>
                </a:solidFill>
              </a:rPr>
              <a:t> (2024)</a:t>
            </a:r>
          </a:p>
        </p:txBody>
      </p:sp>
      <p:sp>
        <p:nvSpPr>
          <p:cNvPr id="191" name="Rechteck: abgerundete Ecken 316">
            <a:extLst>
              <a:ext uri="{FF2B5EF4-FFF2-40B4-BE49-F238E27FC236}">
                <a16:creationId xmlns:a16="http://schemas.microsoft.com/office/drawing/2014/main" id="{685949E1-D7AD-4B25-51F5-1F089032E313}"/>
              </a:ext>
            </a:extLst>
          </p:cNvPr>
          <p:cNvSpPr/>
          <p:nvPr/>
        </p:nvSpPr>
        <p:spPr bwMode="auto">
          <a:xfrm>
            <a:off x="1067857" y="1517762"/>
            <a:ext cx="4604801" cy="773112"/>
          </a:xfrm>
          <a:prstGeom prst="roundRect">
            <a:avLst>
              <a:gd name="adj" fmla="val 10359"/>
            </a:avLst>
          </a:prstGeom>
          <a:noFill/>
          <a:ln w="9525" cap="flat" cmpd="sng" algn="ctr">
            <a:solidFill>
              <a:srgbClr val="0070C0"/>
            </a:solidFill>
            <a:prstDash val="solid"/>
            <a:round/>
            <a:headEnd type="none" w="med" len="med"/>
            <a:tailEnd type="none" w="med" len="med"/>
          </a:ln>
          <a:effectLst/>
        </p:spPr>
        <p:txBody>
          <a:bodyPr vert="horz" wrap="square" lIns="108000" tIns="0" rIns="10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0" u="none" strike="noStrike" cap="none" normalizeH="0" baseline="0" dirty="0">
                <a:ln>
                  <a:noFill/>
                </a:ln>
                <a:effectLst/>
                <a:latin typeface="+mj-lt"/>
              </a:rPr>
              <a:t>“The emergence of quantitative trading […] represents a significant development trajectory in the fintech sector.” </a:t>
            </a:r>
          </a:p>
        </p:txBody>
      </p:sp>
      <p:pic>
        <p:nvPicPr>
          <p:cNvPr id="7171" name="Picture 3" descr="Raymond Lin">
            <a:extLst>
              <a:ext uri="{FF2B5EF4-FFF2-40B4-BE49-F238E27FC236}">
                <a16:creationId xmlns:a16="http://schemas.microsoft.com/office/drawing/2014/main" id="{D931C435-DA0E-0A75-E8D9-FD4309425CFF}"/>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59198" y="1556927"/>
            <a:ext cx="704705" cy="704705"/>
          </a:xfrm>
          <a:prstGeom prst="ellipse">
            <a:avLst/>
          </a:prstGeom>
          <a:ln w="12700" cap="rnd">
            <a:solidFill>
              <a:srgbClr val="00549F"/>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169" name="TextBox 7168">
            <a:extLst>
              <a:ext uri="{FF2B5EF4-FFF2-40B4-BE49-F238E27FC236}">
                <a16:creationId xmlns:a16="http://schemas.microsoft.com/office/drawing/2014/main" id="{C63C9A8F-9055-CD4D-5BA2-C81ACFCFBB44}"/>
              </a:ext>
            </a:extLst>
          </p:cNvPr>
          <p:cNvSpPr txBox="1"/>
          <p:nvPr/>
        </p:nvSpPr>
        <p:spPr>
          <a:xfrm>
            <a:off x="291821" y="2253207"/>
            <a:ext cx="2445837" cy="461665"/>
          </a:xfrm>
          <a:prstGeom prst="rect">
            <a:avLst/>
          </a:prstGeom>
          <a:noFill/>
        </p:spPr>
        <p:txBody>
          <a:bodyPr wrap="square">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i="1" u="none" strike="noStrike" cap="none" normalizeH="0" baseline="0" dirty="0">
                <a:ln>
                  <a:noFill/>
                </a:ln>
                <a:effectLst/>
                <a:latin typeface="+mj-lt"/>
              </a:rPr>
              <a:t>Raymond Lin, 2023</a:t>
            </a:r>
            <a:endParaRPr lang="en-US" sz="1200" i="1" dirty="0">
              <a:latin typeface="+mj-lt"/>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200" i="1" u="none" strike="noStrike" cap="none" normalizeH="0" baseline="0" dirty="0">
                <a:ln>
                  <a:noFill/>
                </a:ln>
                <a:effectLst/>
                <a:latin typeface="+mj-lt"/>
              </a:rPr>
              <a:t>Chief Executive Officer of CLPS</a:t>
            </a:r>
            <a:endParaRPr kumimoji="0" lang="en-AU" sz="1200" i="1" u="none" strike="noStrike" cap="none" normalizeH="0" baseline="0" dirty="0">
              <a:ln>
                <a:noFill/>
              </a:ln>
              <a:effectLst/>
              <a:latin typeface="+mj-lt"/>
            </a:endParaRPr>
          </a:p>
        </p:txBody>
      </p:sp>
      <p:grpSp>
        <p:nvGrpSpPr>
          <p:cNvPr id="7187" name="Group 7186">
            <a:extLst>
              <a:ext uri="{FF2B5EF4-FFF2-40B4-BE49-F238E27FC236}">
                <a16:creationId xmlns:a16="http://schemas.microsoft.com/office/drawing/2014/main" id="{1F2F02B2-EBC1-A5CC-44FE-AD0888E94368}"/>
              </a:ext>
            </a:extLst>
          </p:cNvPr>
          <p:cNvGrpSpPr/>
          <p:nvPr/>
        </p:nvGrpSpPr>
        <p:grpSpPr>
          <a:xfrm>
            <a:off x="0" y="0"/>
            <a:ext cx="331924" cy="298064"/>
            <a:chOff x="477838" y="1700213"/>
            <a:chExt cx="1282868" cy="1152000"/>
          </a:xfrm>
        </p:grpSpPr>
        <p:sp>
          <p:nvSpPr>
            <p:cNvPr id="7185" name="Pfeil: Fünfeck 30">
              <a:extLst>
                <a:ext uri="{FF2B5EF4-FFF2-40B4-BE49-F238E27FC236}">
                  <a16:creationId xmlns:a16="http://schemas.microsoft.com/office/drawing/2014/main" id="{ED3091BD-C540-6108-8CF5-0803FD022C5A}"/>
                </a:ext>
              </a:extLst>
            </p:cNvPr>
            <p:cNvSpPr>
              <a:spLocks/>
            </p:cNvSpPr>
            <p:nvPr/>
          </p:nvSpPr>
          <p:spPr bwMode="gray">
            <a:xfrm>
              <a:off x="477838" y="1700213"/>
              <a:ext cx="1282868" cy="1152000"/>
            </a:xfrm>
            <a:prstGeom prst="homePlate">
              <a:avLst>
                <a:gd name="adj" fmla="val 27927"/>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00" dirty="0"/>
            </a:p>
          </p:txBody>
        </p:sp>
        <p:sp>
          <p:nvSpPr>
            <p:cNvPr id="7186" name="Google Shape;7762;p147">
              <a:extLst>
                <a:ext uri="{FF2B5EF4-FFF2-40B4-BE49-F238E27FC236}">
                  <a16:creationId xmlns:a16="http://schemas.microsoft.com/office/drawing/2014/main" id="{592A2E26-CB0E-C814-5EF0-36B84C9B05C7}"/>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1400" dirty="0">
                  <a:solidFill>
                    <a:schemeClr val="bg1"/>
                  </a:solidFill>
                  <a:latin typeface="+mj-lt"/>
                  <a:cs typeface="Open Sans Semibold" panose="020B0706030804020204" pitchFamily="34" charset="0"/>
                  <a:sym typeface="Open Sans Semibold" panose="020B0706030804020204" pitchFamily="34" charset="0"/>
                </a:rPr>
                <a:t>1</a:t>
              </a:r>
              <a:endParaRPr lang="de-DE" altLang="en-US" sz="500" dirty="0">
                <a:solidFill>
                  <a:schemeClr val="bg1"/>
                </a:solidFill>
                <a:latin typeface="+mj-lt"/>
                <a:cs typeface="Open Sans Semibold" panose="020B0706030804020204" pitchFamily="34" charset="0"/>
                <a:sym typeface="Arial" panose="020B0604020202020204" pitchFamily="34" charset="0"/>
              </a:endParaRPr>
            </a:p>
          </p:txBody>
        </p:sp>
      </p:grpSp>
    </p:spTree>
    <p:extLst>
      <p:ext uri="{BB962C8B-B14F-4D97-AF65-F5344CB8AC3E}">
        <p14:creationId xmlns:p14="http://schemas.microsoft.com/office/powerpoint/2010/main" val="1849801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D71D07E-D8C5-FDD4-3104-31EBA7E05B72}"/>
              </a:ext>
            </a:extLst>
          </p:cNvPr>
          <p:cNvGraphicFramePr>
            <a:graphicFrameLocks noChangeAspect="1"/>
          </p:cNvGraphicFramePr>
          <p:nvPr>
            <p:custDataLst>
              <p:tags r:id="rId1"/>
            </p:custDataLst>
            <p:extLst>
              <p:ext uri="{D42A27DB-BD31-4B8C-83A1-F6EECF244321}">
                <p14:modId xmlns:p14="http://schemas.microsoft.com/office/powerpoint/2010/main" val="1997202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6" name="think-cell data - do not delete" hidden="1">
                        <a:extLst>
                          <a:ext uri="{FF2B5EF4-FFF2-40B4-BE49-F238E27FC236}">
                            <a16:creationId xmlns:a16="http://schemas.microsoft.com/office/drawing/2014/main" id="{3D71D07E-D8C5-FDD4-3104-31EBA7E05B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393D4D-3A30-0C91-1BA6-3DB9ABCF6EAB}"/>
              </a:ext>
            </a:extLst>
          </p:cNvPr>
          <p:cNvSpPr>
            <a:spLocks noGrp="1"/>
          </p:cNvSpPr>
          <p:nvPr>
            <p:ph type="title"/>
          </p:nvPr>
        </p:nvSpPr>
        <p:spPr/>
        <p:txBody>
          <a:bodyPr vert="horz"/>
          <a:lstStyle/>
          <a:p>
            <a:r>
              <a:rPr lang="en-US" dirty="0"/>
              <a:t>Sentiment analysis is rapidly evolving, with major contributions from both academic research and practical implementations, especially in natural language processing and finance</a:t>
            </a:r>
          </a:p>
        </p:txBody>
      </p:sp>
      <p:sp>
        <p:nvSpPr>
          <p:cNvPr id="3" name="Footer Placeholder 2">
            <a:extLst>
              <a:ext uri="{FF2B5EF4-FFF2-40B4-BE49-F238E27FC236}">
                <a16:creationId xmlns:a16="http://schemas.microsoft.com/office/drawing/2014/main" id="{BADD39CF-AE0A-C248-F59B-1B913A4FC6C6}"/>
              </a:ext>
            </a:extLst>
          </p:cNvPr>
          <p:cNvSpPr>
            <a:spLocks noGrp="1"/>
          </p:cNvSpPr>
          <p:nvPr>
            <p:ph type="ftr" sz="quarter" idx="11"/>
          </p:nvPr>
        </p:nvSpPr>
        <p:spPr/>
        <p:txBody>
          <a:bodyPr/>
          <a:lstStyle/>
          <a:p>
            <a:pPr>
              <a:defRPr/>
            </a:pPr>
            <a:r>
              <a:rPr lang="de-DE" dirty="0"/>
              <a:t>3 von 14</a:t>
            </a:r>
          </a:p>
        </p:txBody>
      </p:sp>
      <p:sp>
        <p:nvSpPr>
          <p:cNvPr id="5" name="Rectangle 4">
            <a:extLst>
              <a:ext uri="{FF2B5EF4-FFF2-40B4-BE49-F238E27FC236}">
                <a16:creationId xmlns:a16="http://schemas.microsoft.com/office/drawing/2014/main" id="{0EDA0C6E-F202-1041-37EA-227DD06A3108}"/>
              </a:ext>
            </a:extLst>
          </p:cNvPr>
          <p:cNvSpPr/>
          <p:nvPr/>
        </p:nvSpPr>
        <p:spPr>
          <a:xfrm>
            <a:off x="12276568" y="721335"/>
            <a:ext cx="5050972" cy="1375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How is this </a:t>
            </a:r>
            <a:r>
              <a:rPr lang="en-US" dirty="0" err="1"/>
              <a:t>achived</a:t>
            </a:r>
            <a:r>
              <a:rPr lang="en-US" dirty="0"/>
              <a:t> Same time technological advancement in NLP from … to … why and what is that? </a:t>
            </a:r>
          </a:p>
        </p:txBody>
      </p:sp>
      <p:cxnSp>
        <p:nvCxnSpPr>
          <p:cNvPr id="79" name="Straight Arrow Connector 78">
            <a:extLst>
              <a:ext uri="{FF2B5EF4-FFF2-40B4-BE49-F238E27FC236}">
                <a16:creationId xmlns:a16="http://schemas.microsoft.com/office/drawing/2014/main" id="{2CD9A3B4-CC45-8A53-419A-0CBA02A2909C}"/>
              </a:ext>
            </a:extLst>
          </p:cNvPr>
          <p:cNvCxnSpPr>
            <a:cxnSpLocks/>
          </p:cNvCxnSpPr>
          <p:nvPr/>
        </p:nvCxnSpPr>
        <p:spPr>
          <a:xfrm>
            <a:off x="383115" y="1453673"/>
            <a:ext cx="7833785" cy="0"/>
          </a:xfrm>
          <a:prstGeom prst="straightConnector1">
            <a:avLst/>
          </a:prstGeom>
          <a:ln>
            <a:solidFill>
              <a:srgbClr val="00549F"/>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D2AF6B04-24D1-7E81-EB5E-570F9D70DFF6}"/>
              </a:ext>
            </a:extLst>
          </p:cNvPr>
          <p:cNvSpPr/>
          <p:nvPr/>
        </p:nvSpPr>
        <p:spPr>
          <a:xfrm>
            <a:off x="382230" y="1085371"/>
            <a:ext cx="6669898"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Major Sentiment Analysis Milestones</a:t>
            </a:r>
          </a:p>
        </p:txBody>
      </p:sp>
      <p:sp>
        <p:nvSpPr>
          <p:cNvPr id="82" name="Rectangle 81">
            <a:extLst>
              <a:ext uri="{FF2B5EF4-FFF2-40B4-BE49-F238E27FC236}">
                <a16:creationId xmlns:a16="http://schemas.microsoft.com/office/drawing/2014/main" id="{DA39ABAC-2D26-B436-A67E-AEC69F9E41AB}"/>
              </a:ext>
            </a:extLst>
          </p:cNvPr>
          <p:cNvSpPr/>
          <p:nvPr/>
        </p:nvSpPr>
        <p:spPr>
          <a:xfrm>
            <a:off x="314696" y="3890245"/>
            <a:ext cx="922618"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solidFill>
              </a:rPr>
              <a:t>Joachims</a:t>
            </a:r>
            <a:r>
              <a:rPr lang="en-US" sz="1200" dirty="0">
                <a:solidFill>
                  <a:schemeClr val="tx2"/>
                </a:solidFill>
              </a:rPr>
              <a:t> (1998)</a:t>
            </a:r>
          </a:p>
        </p:txBody>
      </p:sp>
      <p:sp>
        <p:nvSpPr>
          <p:cNvPr id="84" name="Rectangle 83">
            <a:extLst>
              <a:ext uri="{FF2B5EF4-FFF2-40B4-BE49-F238E27FC236}">
                <a16:creationId xmlns:a16="http://schemas.microsoft.com/office/drawing/2014/main" id="{96B3D04F-0B74-80AF-7894-B2B8399E39FC}"/>
              </a:ext>
            </a:extLst>
          </p:cNvPr>
          <p:cNvSpPr/>
          <p:nvPr/>
        </p:nvSpPr>
        <p:spPr>
          <a:xfrm>
            <a:off x="8525932" y="1056168"/>
            <a:ext cx="3282067" cy="48484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6EBAF04-6152-4D87-B217-0A416AE8BABD}"/>
              </a:ext>
            </a:extLst>
          </p:cNvPr>
          <p:cNvSpPr/>
          <p:nvPr/>
        </p:nvSpPr>
        <p:spPr>
          <a:xfrm>
            <a:off x="8525046" y="1049268"/>
            <a:ext cx="1249721"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Comment</a:t>
            </a:r>
          </a:p>
        </p:txBody>
      </p:sp>
      <p:sp>
        <p:nvSpPr>
          <p:cNvPr id="100" name="Rectangle 99">
            <a:extLst>
              <a:ext uri="{FF2B5EF4-FFF2-40B4-BE49-F238E27FC236}">
                <a16:creationId xmlns:a16="http://schemas.microsoft.com/office/drawing/2014/main" id="{CAC5FC8E-F64E-20E1-EBF5-F275F6B8FF68}"/>
              </a:ext>
            </a:extLst>
          </p:cNvPr>
          <p:cNvSpPr/>
          <p:nvPr/>
        </p:nvSpPr>
        <p:spPr>
          <a:xfrm>
            <a:off x="1260908" y="3309131"/>
            <a:ext cx="1006519"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solidFill>
              </a:rPr>
              <a:t>Renni</a:t>
            </a:r>
            <a:r>
              <a:rPr lang="en-US" sz="1200" dirty="0">
                <a:solidFill>
                  <a:schemeClr val="tx2"/>
                </a:solidFill>
              </a:rPr>
              <a:t> et al. (2003)</a:t>
            </a:r>
          </a:p>
        </p:txBody>
      </p:sp>
      <p:sp>
        <p:nvSpPr>
          <p:cNvPr id="107" name="Rectangle 106">
            <a:extLst>
              <a:ext uri="{FF2B5EF4-FFF2-40B4-BE49-F238E27FC236}">
                <a16:creationId xmlns:a16="http://schemas.microsoft.com/office/drawing/2014/main" id="{45AE78BD-42B2-BE95-642F-E1B1A53F2771}"/>
              </a:ext>
            </a:extLst>
          </p:cNvPr>
          <p:cNvSpPr/>
          <p:nvPr/>
        </p:nvSpPr>
        <p:spPr>
          <a:xfrm>
            <a:off x="2169308" y="3890245"/>
            <a:ext cx="1058526"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Tetlock et al. (2008)</a:t>
            </a:r>
          </a:p>
        </p:txBody>
      </p:sp>
      <p:sp>
        <p:nvSpPr>
          <p:cNvPr id="108" name="Rectangle 107">
            <a:extLst>
              <a:ext uri="{FF2B5EF4-FFF2-40B4-BE49-F238E27FC236}">
                <a16:creationId xmlns:a16="http://schemas.microsoft.com/office/drawing/2014/main" id="{DE36EE20-1406-1AFA-8D63-D0FDB023D83B}"/>
              </a:ext>
            </a:extLst>
          </p:cNvPr>
          <p:cNvSpPr/>
          <p:nvPr/>
        </p:nvSpPr>
        <p:spPr>
          <a:xfrm>
            <a:off x="3086953" y="3309131"/>
            <a:ext cx="1129457"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solidFill>
              </a:rPr>
              <a:t>Milkolov</a:t>
            </a:r>
            <a:r>
              <a:rPr lang="en-US" sz="1200" dirty="0">
                <a:solidFill>
                  <a:schemeClr val="tx2"/>
                </a:solidFill>
              </a:rPr>
              <a:t> et al. (2013)</a:t>
            </a:r>
          </a:p>
        </p:txBody>
      </p:sp>
      <p:sp>
        <p:nvSpPr>
          <p:cNvPr id="109" name="Rectangle 108">
            <a:extLst>
              <a:ext uri="{FF2B5EF4-FFF2-40B4-BE49-F238E27FC236}">
                <a16:creationId xmlns:a16="http://schemas.microsoft.com/office/drawing/2014/main" id="{17F56D87-3D2C-BDCB-3E18-373F9F0A4095}"/>
              </a:ext>
            </a:extLst>
          </p:cNvPr>
          <p:cNvSpPr/>
          <p:nvPr/>
        </p:nvSpPr>
        <p:spPr>
          <a:xfrm>
            <a:off x="4029717" y="3890245"/>
            <a:ext cx="1177010"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solidFill>
              </a:rPr>
              <a:t>Conneau</a:t>
            </a:r>
            <a:r>
              <a:rPr lang="en-US" sz="1200" dirty="0">
                <a:solidFill>
                  <a:schemeClr val="tx2"/>
                </a:solidFill>
              </a:rPr>
              <a:t> et al. (2016)</a:t>
            </a:r>
          </a:p>
        </p:txBody>
      </p:sp>
      <p:sp>
        <p:nvSpPr>
          <p:cNvPr id="110" name="Rectangle 109">
            <a:extLst>
              <a:ext uri="{FF2B5EF4-FFF2-40B4-BE49-F238E27FC236}">
                <a16:creationId xmlns:a16="http://schemas.microsoft.com/office/drawing/2014/main" id="{690864CF-E8BC-A577-1BBF-A769DE1FA356}"/>
              </a:ext>
            </a:extLst>
          </p:cNvPr>
          <p:cNvSpPr/>
          <p:nvPr/>
        </p:nvSpPr>
        <p:spPr>
          <a:xfrm>
            <a:off x="4991190" y="3309131"/>
            <a:ext cx="1153811"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Vaswani et al. (2017)</a:t>
            </a:r>
          </a:p>
        </p:txBody>
      </p:sp>
      <p:sp>
        <p:nvSpPr>
          <p:cNvPr id="111" name="Rectangle 110">
            <a:extLst>
              <a:ext uri="{FF2B5EF4-FFF2-40B4-BE49-F238E27FC236}">
                <a16:creationId xmlns:a16="http://schemas.microsoft.com/office/drawing/2014/main" id="{A7F9CAE8-D05B-1078-3511-9E242ED17D92}"/>
              </a:ext>
            </a:extLst>
          </p:cNvPr>
          <p:cNvSpPr/>
          <p:nvPr/>
        </p:nvSpPr>
        <p:spPr>
          <a:xfrm>
            <a:off x="6053003" y="3890245"/>
            <a:ext cx="922618"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solidFill>
              </a:rPr>
              <a:t>Araci</a:t>
            </a:r>
            <a:r>
              <a:rPr lang="en-US" sz="1200" dirty="0">
                <a:solidFill>
                  <a:schemeClr val="tx2"/>
                </a:solidFill>
              </a:rPr>
              <a:t> (2019)</a:t>
            </a:r>
          </a:p>
        </p:txBody>
      </p:sp>
      <p:cxnSp>
        <p:nvCxnSpPr>
          <p:cNvPr id="113" name="Straight Connector 112">
            <a:extLst>
              <a:ext uri="{FF2B5EF4-FFF2-40B4-BE49-F238E27FC236}">
                <a16:creationId xmlns:a16="http://schemas.microsoft.com/office/drawing/2014/main" id="{5A0B9327-E8B5-5CF1-1FEC-8D2CDD3B598B}"/>
              </a:ext>
            </a:extLst>
          </p:cNvPr>
          <p:cNvCxnSpPr>
            <a:stCxn id="81" idx="0"/>
          </p:cNvCxnSpPr>
          <p:nvPr/>
        </p:nvCxnSpPr>
        <p:spPr>
          <a:xfrm flipH="1" flipV="1">
            <a:off x="776005" y="3052236"/>
            <a:ext cx="1" cy="67016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6A556ECD-D40F-CFF2-B14A-C44B3694FE1E}"/>
              </a:ext>
            </a:extLst>
          </p:cNvPr>
          <p:cNvSpPr/>
          <p:nvPr/>
        </p:nvSpPr>
        <p:spPr>
          <a:xfrm>
            <a:off x="255853" y="2344794"/>
            <a:ext cx="1316393"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Introduced</a:t>
            </a:r>
            <a:r>
              <a:rPr lang="en-US" sz="1100" dirty="0">
                <a:solidFill>
                  <a:schemeClr val="tx1"/>
                </a:solidFill>
              </a:rPr>
              <a:t> text categorization with </a:t>
            </a:r>
            <a:r>
              <a:rPr lang="en-US" sz="1100" b="1" dirty="0">
                <a:solidFill>
                  <a:schemeClr val="tx1"/>
                </a:solidFill>
              </a:rPr>
              <a:t>Support Vector Machines</a:t>
            </a:r>
          </a:p>
        </p:txBody>
      </p:sp>
      <p:cxnSp>
        <p:nvCxnSpPr>
          <p:cNvPr id="115" name="Straight Connector 114">
            <a:extLst>
              <a:ext uri="{FF2B5EF4-FFF2-40B4-BE49-F238E27FC236}">
                <a16:creationId xmlns:a16="http://schemas.microsoft.com/office/drawing/2014/main" id="{008AB3B5-2797-CF19-34D4-16F68D42510C}"/>
              </a:ext>
            </a:extLst>
          </p:cNvPr>
          <p:cNvCxnSpPr/>
          <p:nvPr/>
        </p:nvCxnSpPr>
        <p:spPr>
          <a:xfrm flipH="1" flipV="1">
            <a:off x="1722216" y="3867522"/>
            <a:ext cx="1" cy="67016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FD203F97-FC11-9FE9-628C-A9974F8A0937}"/>
              </a:ext>
            </a:extLst>
          </p:cNvPr>
          <p:cNvSpPr/>
          <p:nvPr/>
        </p:nvSpPr>
        <p:spPr>
          <a:xfrm>
            <a:off x="920124" y="5027662"/>
            <a:ext cx="1673837"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Establish Naïve Bayes Classifier </a:t>
            </a:r>
            <a:r>
              <a:rPr lang="en-US" sz="1100" dirty="0">
                <a:solidFill>
                  <a:schemeClr val="tx1"/>
                </a:solidFill>
              </a:rPr>
              <a:t>as a viable alternative classification algorithm</a:t>
            </a:r>
          </a:p>
        </p:txBody>
      </p:sp>
      <p:cxnSp>
        <p:nvCxnSpPr>
          <p:cNvPr id="117" name="Straight Connector 116">
            <a:extLst>
              <a:ext uri="{FF2B5EF4-FFF2-40B4-BE49-F238E27FC236}">
                <a16:creationId xmlns:a16="http://schemas.microsoft.com/office/drawing/2014/main" id="{D28026A9-E6AA-6FD3-D7F2-0E9F3CDF533F}"/>
              </a:ext>
            </a:extLst>
          </p:cNvPr>
          <p:cNvCxnSpPr/>
          <p:nvPr/>
        </p:nvCxnSpPr>
        <p:spPr>
          <a:xfrm flipH="1" flipV="1">
            <a:off x="2689583" y="3052236"/>
            <a:ext cx="1" cy="67016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B46123A4-30E0-D12B-85E1-546828732F34}"/>
              </a:ext>
            </a:extLst>
          </p:cNvPr>
          <p:cNvSpPr/>
          <p:nvPr/>
        </p:nvSpPr>
        <p:spPr>
          <a:xfrm>
            <a:off x="1929405" y="2344794"/>
            <a:ext cx="1545332"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Prove that </a:t>
            </a:r>
            <a:r>
              <a:rPr lang="en-US" sz="1100" b="1" dirty="0">
                <a:solidFill>
                  <a:schemeClr val="tx1"/>
                </a:solidFill>
              </a:rPr>
              <a:t>lexicon based sentiment </a:t>
            </a:r>
            <a:r>
              <a:rPr lang="en-US" sz="1100" dirty="0">
                <a:solidFill>
                  <a:schemeClr val="tx1"/>
                </a:solidFill>
              </a:rPr>
              <a:t>analysis can </a:t>
            </a:r>
            <a:r>
              <a:rPr lang="en-US" sz="1100" b="1" dirty="0">
                <a:solidFill>
                  <a:schemeClr val="tx1"/>
                </a:solidFill>
              </a:rPr>
              <a:t>predict firms earnings</a:t>
            </a:r>
          </a:p>
        </p:txBody>
      </p:sp>
      <p:cxnSp>
        <p:nvCxnSpPr>
          <p:cNvPr id="119" name="Straight Connector 118">
            <a:extLst>
              <a:ext uri="{FF2B5EF4-FFF2-40B4-BE49-F238E27FC236}">
                <a16:creationId xmlns:a16="http://schemas.microsoft.com/office/drawing/2014/main" id="{9399A3E5-9AFE-6D68-26E5-4B71383023FD}"/>
              </a:ext>
            </a:extLst>
          </p:cNvPr>
          <p:cNvCxnSpPr/>
          <p:nvPr/>
        </p:nvCxnSpPr>
        <p:spPr>
          <a:xfrm flipH="1" flipV="1">
            <a:off x="3639941" y="3867522"/>
            <a:ext cx="1" cy="67016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145EB3F6-060C-77E0-3BF0-ED59ED55488E}"/>
              </a:ext>
            </a:extLst>
          </p:cNvPr>
          <p:cNvSpPr/>
          <p:nvPr/>
        </p:nvSpPr>
        <p:spPr>
          <a:xfrm>
            <a:off x="2814764" y="5027662"/>
            <a:ext cx="1673837"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Improve</a:t>
            </a:r>
            <a:r>
              <a:rPr lang="en-US" sz="1100" dirty="0">
                <a:solidFill>
                  <a:schemeClr val="tx1"/>
                </a:solidFill>
              </a:rPr>
              <a:t> on lexicon-based analysis methods  </a:t>
            </a:r>
          </a:p>
        </p:txBody>
      </p:sp>
      <p:cxnSp>
        <p:nvCxnSpPr>
          <p:cNvPr id="121" name="Straight Connector 120">
            <a:extLst>
              <a:ext uri="{FF2B5EF4-FFF2-40B4-BE49-F238E27FC236}">
                <a16:creationId xmlns:a16="http://schemas.microsoft.com/office/drawing/2014/main" id="{44C54953-AF2B-9728-3B57-B1721C7FD666}"/>
              </a:ext>
            </a:extLst>
          </p:cNvPr>
          <p:cNvCxnSpPr/>
          <p:nvPr/>
        </p:nvCxnSpPr>
        <p:spPr>
          <a:xfrm flipH="1" flipV="1">
            <a:off x="4610155" y="3052236"/>
            <a:ext cx="1" cy="67016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00F91AE0-8FEB-F96B-AE65-A015B8EA1CE3}"/>
              </a:ext>
            </a:extLst>
          </p:cNvPr>
          <p:cNvSpPr/>
          <p:nvPr/>
        </p:nvSpPr>
        <p:spPr>
          <a:xfrm>
            <a:off x="3700014" y="2513237"/>
            <a:ext cx="2025593"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solidFill>
            </a:endParaRPr>
          </a:p>
        </p:txBody>
      </p:sp>
      <p:cxnSp>
        <p:nvCxnSpPr>
          <p:cNvPr id="123" name="Straight Connector 122">
            <a:extLst>
              <a:ext uri="{FF2B5EF4-FFF2-40B4-BE49-F238E27FC236}">
                <a16:creationId xmlns:a16="http://schemas.microsoft.com/office/drawing/2014/main" id="{CC68CAB4-B059-880B-C20E-9466F871FF40}"/>
              </a:ext>
            </a:extLst>
          </p:cNvPr>
          <p:cNvCxnSpPr/>
          <p:nvPr/>
        </p:nvCxnSpPr>
        <p:spPr>
          <a:xfrm flipH="1" flipV="1">
            <a:off x="5565745" y="3867522"/>
            <a:ext cx="1" cy="67016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FF4ACEEF-6789-76C1-D040-CBB6AC8966B2}"/>
              </a:ext>
            </a:extLst>
          </p:cNvPr>
          <p:cNvSpPr/>
          <p:nvPr/>
        </p:nvSpPr>
        <p:spPr>
          <a:xfrm>
            <a:off x="4731181" y="5027662"/>
            <a:ext cx="1673837"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Introduce transformer-based algorithms </a:t>
            </a:r>
            <a:r>
              <a:rPr lang="en-US" sz="1100" dirty="0">
                <a:solidFill>
                  <a:schemeClr val="tx1"/>
                </a:solidFill>
                <a:sym typeface="Wingdings" panose="05000000000000000000" pitchFamily="2" charset="2"/>
              </a:rPr>
              <a:t> considered one of the most important papers in the real of Artificial Intelligence</a:t>
            </a:r>
            <a:endParaRPr lang="en-US" sz="1100" dirty="0">
              <a:solidFill>
                <a:schemeClr val="tx1"/>
              </a:solidFill>
            </a:endParaRPr>
          </a:p>
        </p:txBody>
      </p:sp>
      <p:cxnSp>
        <p:nvCxnSpPr>
          <p:cNvPr id="125" name="Straight Connector 124">
            <a:extLst>
              <a:ext uri="{FF2B5EF4-FFF2-40B4-BE49-F238E27FC236}">
                <a16:creationId xmlns:a16="http://schemas.microsoft.com/office/drawing/2014/main" id="{BE41CFB3-EFB2-0A9A-8531-3CD46E1AB38F}"/>
              </a:ext>
            </a:extLst>
          </p:cNvPr>
          <p:cNvCxnSpPr/>
          <p:nvPr/>
        </p:nvCxnSpPr>
        <p:spPr>
          <a:xfrm flipH="1" flipV="1">
            <a:off x="6518240" y="3052236"/>
            <a:ext cx="1" cy="67016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426D3395-7E57-A6BD-EC62-A9154CB9C53D}"/>
              </a:ext>
            </a:extLst>
          </p:cNvPr>
          <p:cNvSpPr/>
          <p:nvPr/>
        </p:nvSpPr>
        <p:spPr>
          <a:xfrm>
            <a:off x="5749440" y="2344794"/>
            <a:ext cx="1545331"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Introduced first </a:t>
            </a:r>
            <a:r>
              <a:rPr lang="en-US" sz="1100" b="1" dirty="0" err="1">
                <a:solidFill>
                  <a:schemeClr val="tx1"/>
                </a:solidFill>
              </a:rPr>
              <a:t>FinBERT</a:t>
            </a:r>
            <a:r>
              <a:rPr lang="en-US" sz="1100" dirty="0">
                <a:solidFill>
                  <a:schemeClr val="tx1"/>
                </a:solidFill>
              </a:rPr>
              <a:t>, a transformer-based architecture trained on financial news</a:t>
            </a:r>
          </a:p>
        </p:txBody>
      </p:sp>
      <p:sp>
        <p:nvSpPr>
          <p:cNvPr id="127" name="Rectangle 126">
            <a:extLst>
              <a:ext uri="{FF2B5EF4-FFF2-40B4-BE49-F238E27FC236}">
                <a16:creationId xmlns:a16="http://schemas.microsoft.com/office/drawing/2014/main" id="{70F5F7A4-1880-C02D-D442-CC01281AE212}"/>
              </a:ext>
            </a:extLst>
          </p:cNvPr>
          <p:cNvSpPr/>
          <p:nvPr/>
        </p:nvSpPr>
        <p:spPr>
          <a:xfrm>
            <a:off x="7011794" y="3309131"/>
            <a:ext cx="922618"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2"/>
                </a:solidFill>
              </a:rPr>
              <a:t>Hazourli</a:t>
            </a:r>
            <a:r>
              <a:rPr lang="en-US" sz="1200" dirty="0">
                <a:solidFill>
                  <a:schemeClr val="tx2"/>
                </a:solidFill>
              </a:rPr>
              <a:t> (2022)</a:t>
            </a:r>
          </a:p>
        </p:txBody>
      </p:sp>
      <p:cxnSp>
        <p:nvCxnSpPr>
          <p:cNvPr id="128" name="Straight Connector 127">
            <a:extLst>
              <a:ext uri="{FF2B5EF4-FFF2-40B4-BE49-F238E27FC236}">
                <a16:creationId xmlns:a16="http://schemas.microsoft.com/office/drawing/2014/main" id="{C2788E38-8625-87FC-2990-0DCD15BB2825}"/>
              </a:ext>
            </a:extLst>
          </p:cNvPr>
          <p:cNvCxnSpPr/>
          <p:nvPr/>
        </p:nvCxnSpPr>
        <p:spPr>
          <a:xfrm flipH="1" flipV="1">
            <a:off x="7466792" y="3867522"/>
            <a:ext cx="1" cy="67016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DAAEB65D-7534-25CF-DB86-F81862620772}"/>
              </a:ext>
            </a:extLst>
          </p:cNvPr>
          <p:cNvSpPr/>
          <p:nvPr/>
        </p:nvSpPr>
        <p:spPr>
          <a:xfrm>
            <a:off x="6620571" y="5027662"/>
            <a:ext cx="1673837"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New Algorithms are constantly being developed </a:t>
            </a:r>
            <a:r>
              <a:rPr lang="en-US" sz="1100" dirty="0">
                <a:solidFill>
                  <a:schemeClr val="tx1"/>
                </a:solidFill>
              </a:rPr>
              <a:t>trained on more and more data with more powerful hardware</a:t>
            </a:r>
          </a:p>
        </p:txBody>
      </p:sp>
      <p:cxnSp>
        <p:nvCxnSpPr>
          <p:cNvPr id="130" name="Straight Arrow Connector 129">
            <a:extLst>
              <a:ext uri="{FF2B5EF4-FFF2-40B4-BE49-F238E27FC236}">
                <a16:creationId xmlns:a16="http://schemas.microsoft.com/office/drawing/2014/main" id="{02197CF5-CDBC-CA5B-6C41-7F498AEFC810}"/>
              </a:ext>
            </a:extLst>
          </p:cNvPr>
          <p:cNvCxnSpPr>
            <a:cxnSpLocks/>
          </p:cNvCxnSpPr>
          <p:nvPr/>
        </p:nvCxnSpPr>
        <p:spPr>
          <a:xfrm>
            <a:off x="383115" y="3814292"/>
            <a:ext cx="7833785" cy="0"/>
          </a:xfrm>
          <a:prstGeom prst="straightConnector1">
            <a:avLst/>
          </a:prstGeom>
          <a:ln>
            <a:solidFill>
              <a:srgbClr val="00549F"/>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8FB11BFB-3ED8-4FC7-0474-ECF4F01E907B}"/>
              </a:ext>
            </a:extLst>
          </p:cNvPr>
          <p:cNvSpPr/>
          <p:nvPr/>
        </p:nvSpPr>
        <p:spPr>
          <a:xfrm>
            <a:off x="697691" y="3722405"/>
            <a:ext cx="156629" cy="156629"/>
          </a:xfrm>
          <a:prstGeom prst="ellipse">
            <a:avLst/>
          </a:prstGeom>
          <a:solidFill>
            <a:schemeClr val="tx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3D46E5A-B08B-E5E0-7168-EC9F419A951B}"/>
              </a:ext>
            </a:extLst>
          </p:cNvPr>
          <p:cNvSpPr/>
          <p:nvPr/>
        </p:nvSpPr>
        <p:spPr>
          <a:xfrm>
            <a:off x="1654419" y="3722405"/>
            <a:ext cx="156629" cy="156629"/>
          </a:xfrm>
          <a:prstGeom prst="ellipse">
            <a:avLst/>
          </a:prstGeom>
          <a:solidFill>
            <a:schemeClr val="tx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ED2AECF-77FC-E325-817F-697AB11A46F4}"/>
              </a:ext>
            </a:extLst>
          </p:cNvPr>
          <p:cNvSpPr/>
          <p:nvPr/>
        </p:nvSpPr>
        <p:spPr>
          <a:xfrm>
            <a:off x="2611147" y="3722405"/>
            <a:ext cx="156629" cy="156629"/>
          </a:xfrm>
          <a:prstGeom prst="ellipse">
            <a:avLst/>
          </a:prstGeom>
          <a:solidFill>
            <a:schemeClr val="tx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AD8F0C1-AC97-8516-039B-5C9F1B3CD004}"/>
              </a:ext>
            </a:extLst>
          </p:cNvPr>
          <p:cNvSpPr/>
          <p:nvPr/>
        </p:nvSpPr>
        <p:spPr>
          <a:xfrm>
            <a:off x="3567875" y="3722405"/>
            <a:ext cx="156629" cy="156629"/>
          </a:xfrm>
          <a:prstGeom prst="ellipse">
            <a:avLst/>
          </a:prstGeom>
          <a:solidFill>
            <a:schemeClr val="tx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7AF8EC98-024E-2FAC-4BF5-979EB3D48C7F}"/>
              </a:ext>
            </a:extLst>
          </p:cNvPr>
          <p:cNvSpPr/>
          <p:nvPr/>
        </p:nvSpPr>
        <p:spPr>
          <a:xfrm>
            <a:off x="4524603" y="3722405"/>
            <a:ext cx="156629" cy="156629"/>
          </a:xfrm>
          <a:prstGeom prst="ellipse">
            <a:avLst/>
          </a:prstGeom>
          <a:solidFill>
            <a:schemeClr val="tx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2DCE1EB-AD03-D5B6-3295-30111A1616D3}"/>
              </a:ext>
            </a:extLst>
          </p:cNvPr>
          <p:cNvSpPr/>
          <p:nvPr/>
        </p:nvSpPr>
        <p:spPr>
          <a:xfrm>
            <a:off x="5481331" y="3722405"/>
            <a:ext cx="156629" cy="156629"/>
          </a:xfrm>
          <a:prstGeom prst="ellipse">
            <a:avLst/>
          </a:prstGeom>
          <a:solidFill>
            <a:schemeClr val="tx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03FBCF8-30A5-3C26-728A-A38BB688910D}"/>
              </a:ext>
            </a:extLst>
          </p:cNvPr>
          <p:cNvSpPr/>
          <p:nvPr/>
        </p:nvSpPr>
        <p:spPr>
          <a:xfrm>
            <a:off x="6438059" y="3722405"/>
            <a:ext cx="156629" cy="156629"/>
          </a:xfrm>
          <a:prstGeom prst="ellipse">
            <a:avLst/>
          </a:prstGeom>
          <a:solidFill>
            <a:schemeClr val="tx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8795692-3840-FEE6-EBE1-86B197E4FA17}"/>
              </a:ext>
            </a:extLst>
          </p:cNvPr>
          <p:cNvSpPr/>
          <p:nvPr/>
        </p:nvSpPr>
        <p:spPr>
          <a:xfrm>
            <a:off x="7394789" y="3722405"/>
            <a:ext cx="156629" cy="156629"/>
          </a:xfrm>
          <a:prstGeom prst="ellipse">
            <a:avLst/>
          </a:prstGeom>
          <a:solidFill>
            <a:schemeClr val="tx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A2DF5F8A-50D4-EBC2-8899-74CB90348319}"/>
              </a:ext>
            </a:extLst>
          </p:cNvPr>
          <p:cNvSpPr/>
          <p:nvPr/>
        </p:nvSpPr>
        <p:spPr>
          <a:xfrm>
            <a:off x="7957250" y="3722405"/>
            <a:ext cx="156629" cy="156629"/>
          </a:xfrm>
          <a:prstGeom prst="ellipse">
            <a:avLst/>
          </a:prstGeom>
          <a:solidFill>
            <a:schemeClr val="tx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40AFA13F-4A00-94FD-616D-D6971358E139}"/>
              </a:ext>
            </a:extLst>
          </p:cNvPr>
          <p:cNvSpPr/>
          <p:nvPr/>
        </p:nvSpPr>
        <p:spPr>
          <a:xfrm>
            <a:off x="8597213" y="1445417"/>
            <a:ext cx="3071547" cy="43564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600" dirty="0">
                <a:solidFill>
                  <a:schemeClr val="tx1"/>
                </a:solidFill>
              </a:rPr>
              <a:t>Sentiment analysis has </a:t>
            </a:r>
            <a:r>
              <a:rPr lang="en-US" sz="1600" b="1" dirty="0">
                <a:solidFill>
                  <a:schemeClr val="tx1"/>
                </a:solidFill>
              </a:rPr>
              <a:t>evolved</a:t>
            </a:r>
            <a:r>
              <a:rPr lang="en-US" sz="1600" dirty="0">
                <a:solidFill>
                  <a:schemeClr val="tx1"/>
                </a:solidFill>
              </a:rPr>
              <a:t> from traditional algorithms to modern deep learning techniques</a:t>
            </a:r>
          </a:p>
          <a:p>
            <a:pPr marL="171450" indent="-171450">
              <a:buFont typeface="Arial" panose="020B0604020202020204" pitchFamily="34" charset="0"/>
              <a:buChar char="•"/>
            </a:pPr>
            <a:r>
              <a:rPr lang="en-US" sz="1600" b="1" dirty="0">
                <a:solidFill>
                  <a:schemeClr val="tx1"/>
                </a:solidFill>
              </a:rPr>
              <a:t>Transformer-based models like </a:t>
            </a:r>
            <a:r>
              <a:rPr lang="en-US" sz="1600" b="1" dirty="0" err="1">
                <a:solidFill>
                  <a:schemeClr val="tx1"/>
                </a:solidFill>
              </a:rPr>
              <a:t>FinBERT</a:t>
            </a:r>
            <a:r>
              <a:rPr lang="en-US" sz="1600" b="1" dirty="0">
                <a:solidFill>
                  <a:schemeClr val="tx1"/>
                </a:solidFill>
              </a:rPr>
              <a:t> are now used</a:t>
            </a:r>
            <a:r>
              <a:rPr lang="en-US" sz="1600" dirty="0">
                <a:solidFill>
                  <a:schemeClr val="tx1"/>
                </a:solidFill>
              </a:rPr>
              <a:t>, particularly in financial data analysis</a:t>
            </a:r>
          </a:p>
          <a:p>
            <a:pPr marL="171450" indent="-171450">
              <a:buFont typeface="Arial" panose="020B0604020202020204" pitchFamily="34" charset="0"/>
              <a:buChar char="•"/>
            </a:pPr>
            <a:r>
              <a:rPr lang="en-US" sz="1600" dirty="0">
                <a:solidFill>
                  <a:schemeClr val="tx1"/>
                </a:solidFill>
              </a:rPr>
              <a:t>There has been </a:t>
            </a:r>
            <a:r>
              <a:rPr lang="en-US" sz="1600" b="1" dirty="0">
                <a:solidFill>
                  <a:schemeClr val="tx1"/>
                </a:solidFill>
              </a:rPr>
              <a:t>continuous improvement</a:t>
            </a:r>
            <a:r>
              <a:rPr lang="en-US" sz="1600" dirty="0">
                <a:solidFill>
                  <a:schemeClr val="tx1"/>
                </a:solidFill>
              </a:rPr>
              <a:t> in sentiment analysis methods, with more powerful hardware and larger datasets being used</a:t>
            </a:r>
          </a:p>
        </p:txBody>
      </p:sp>
      <p:sp>
        <p:nvSpPr>
          <p:cNvPr id="150" name="Rectangle 149">
            <a:extLst>
              <a:ext uri="{FF2B5EF4-FFF2-40B4-BE49-F238E27FC236}">
                <a16:creationId xmlns:a16="http://schemas.microsoft.com/office/drawing/2014/main" id="{6837AF64-939A-8A8A-9E5A-8CA65F830ED2}"/>
              </a:ext>
            </a:extLst>
          </p:cNvPr>
          <p:cNvSpPr/>
          <p:nvPr/>
        </p:nvSpPr>
        <p:spPr>
          <a:xfrm>
            <a:off x="3824667" y="2344794"/>
            <a:ext cx="1545332"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Introduce deep learning-based </a:t>
            </a:r>
            <a:r>
              <a:rPr lang="en-US" sz="1100" dirty="0">
                <a:solidFill>
                  <a:schemeClr val="tx1"/>
                </a:solidFill>
              </a:rPr>
              <a:t>algorithms</a:t>
            </a:r>
            <a:r>
              <a:rPr lang="en-US" sz="1100" b="1" dirty="0">
                <a:solidFill>
                  <a:schemeClr val="tx1"/>
                </a:solidFill>
              </a:rPr>
              <a:t> </a:t>
            </a:r>
            <a:r>
              <a:rPr lang="en-US" sz="1100" dirty="0">
                <a:solidFill>
                  <a:schemeClr val="tx1"/>
                </a:solidFill>
              </a:rPr>
              <a:t>for Natural Language Processing</a:t>
            </a:r>
          </a:p>
        </p:txBody>
      </p:sp>
      <p:grpSp>
        <p:nvGrpSpPr>
          <p:cNvPr id="151" name="Group 150">
            <a:extLst>
              <a:ext uri="{FF2B5EF4-FFF2-40B4-BE49-F238E27FC236}">
                <a16:creationId xmlns:a16="http://schemas.microsoft.com/office/drawing/2014/main" id="{BC8D619E-6FAE-0F67-4021-A306D5C055B5}"/>
              </a:ext>
            </a:extLst>
          </p:cNvPr>
          <p:cNvGrpSpPr/>
          <p:nvPr/>
        </p:nvGrpSpPr>
        <p:grpSpPr>
          <a:xfrm>
            <a:off x="0" y="0"/>
            <a:ext cx="331924" cy="298064"/>
            <a:chOff x="477838" y="1700213"/>
            <a:chExt cx="1282868" cy="1152000"/>
          </a:xfrm>
        </p:grpSpPr>
        <p:sp>
          <p:nvSpPr>
            <p:cNvPr id="152" name="Pfeil: Fünfeck 30">
              <a:extLst>
                <a:ext uri="{FF2B5EF4-FFF2-40B4-BE49-F238E27FC236}">
                  <a16:creationId xmlns:a16="http://schemas.microsoft.com/office/drawing/2014/main" id="{5CEBA355-0E05-DAFD-66E1-E20003E1C14B}"/>
                </a:ext>
              </a:extLst>
            </p:cNvPr>
            <p:cNvSpPr>
              <a:spLocks/>
            </p:cNvSpPr>
            <p:nvPr/>
          </p:nvSpPr>
          <p:spPr bwMode="gray">
            <a:xfrm>
              <a:off x="477838" y="1700213"/>
              <a:ext cx="1282868" cy="1152000"/>
            </a:xfrm>
            <a:prstGeom prst="homePlate">
              <a:avLst>
                <a:gd name="adj" fmla="val 27927"/>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00" dirty="0"/>
            </a:p>
          </p:txBody>
        </p:sp>
        <p:sp>
          <p:nvSpPr>
            <p:cNvPr id="153" name="Google Shape;7762;p147">
              <a:extLst>
                <a:ext uri="{FF2B5EF4-FFF2-40B4-BE49-F238E27FC236}">
                  <a16:creationId xmlns:a16="http://schemas.microsoft.com/office/drawing/2014/main" id="{9B909917-0BBB-36F4-A2FB-50293EBFF3F0}"/>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1400" dirty="0">
                  <a:solidFill>
                    <a:schemeClr val="bg1"/>
                  </a:solidFill>
                  <a:latin typeface="+mj-lt"/>
                  <a:cs typeface="Open Sans Semibold" panose="020B0706030804020204" pitchFamily="34" charset="0"/>
                  <a:sym typeface="Open Sans Semibold" panose="020B0706030804020204" pitchFamily="34" charset="0"/>
                </a:rPr>
                <a:t>1</a:t>
              </a:r>
              <a:endParaRPr lang="de-DE" altLang="en-US" sz="500" dirty="0">
                <a:solidFill>
                  <a:schemeClr val="bg1"/>
                </a:solidFill>
                <a:latin typeface="+mj-lt"/>
                <a:cs typeface="Open Sans Semibold" panose="020B0706030804020204" pitchFamily="34" charset="0"/>
                <a:sym typeface="Arial" panose="020B0604020202020204" pitchFamily="34" charset="0"/>
              </a:endParaRPr>
            </a:p>
          </p:txBody>
        </p:sp>
      </p:grpSp>
    </p:spTree>
    <p:extLst>
      <p:ext uri="{BB962C8B-B14F-4D97-AF65-F5344CB8AC3E}">
        <p14:creationId xmlns:p14="http://schemas.microsoft.com/office/powerpoint/2010/main" val="866752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D71D07E-D8C5-FDD4-3104-31EBA7E05B72}"/>
              </a:ext>
            </a:extLst>
          </p:cNvPr>
          <p:cNvGraphicFramePr>
            <a:graphicFrameLocks noChangeAspect="1"/>
          </p:cNvGraphicFramePr>
          <p:nvPr>
            <p:custDataLst>
              <p:tags r:id="rId1"/>
            </p:custDataLst>
            <p:extLst>
              <p:ext uri="{D42A27DB-BD31-4B8C-83A1-F6EECF244321}">
                <p14:modId xmlns:p14="http://schemas.microsoft.com/office/powerpoint/2010/main" val="1435292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6" name="think-cell data - do not delete" hidden="1">
                        <a:extLst>
                          <a:ext uri="{FF2B5EF4-FFF2-40B4-BE49-F238E27FC236}">
                            <a16:creationId xmlns:a16="http://schemas.microsoft.com/office/drawing/2014/main" id="{3D71D07E-D8C5-FDD4-3104-31EBA7E05B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393D4D-3A30-0C91-1BA6-3DB9ABCF6EAB}"/>
              </a:ext>
            </a:extLst>
          </p:cNvPr>
          <p:cNvSpPr>
            <a:spLocks noGrp="1"/>
          </p:cNvSpPr>
          <p:nvPr>
            <p:ph type="title"/>
          </p:nvPr>
        </p:nvSpPr>
        <p:spPr/>
        <p:txBody>
          <a:bodyPr vert="horz"/>
          <a:lstStyle/>
          <a:p>
            <a:r>
              <a:rPr lang="en-US" dirty="0"/>
              <a:t>To evaluate sentiment algorithms and their impact on stock predictions, we aim to benchmark their performance and predict their real-world influence, requiring two datasets for analysis</a:t>
            </a:r>
          </a:p>
        </p:txBody>
      </p:sp>
      <p:sp>
        <p:nvSpPr>
          <p:cNvPr id="3" name="Footer Placeholder 2">
            <a:extLst>
              <a:ext uri="{FF2B5EF4-FFF2-40B4-BE49-F238E27FC236}">
                <a16:creationId xmlns:a16="http://schemas.microsoft.com/office/drawing/2014/main" id="{BADD39CF-AE0A-C248-F59B-1B913A4FC6C6}"/>
              </a:ext>
            </a:extLst>
          </p:cNvPr>
          <p:cNvSpPr>
            <a:spLocks noGrp="1"/>
          </p:cNvSpPr>
          <p:nvPr>
            <p:ph type="ftr" sz="quarter" idx="11"/>
          </p:nvPr>
        </p:nvSpPr>
        <p:spPr/>
        <p:txBody>
          <a:bodyPr/>
          <a:lstStyle/>
          <a:p>
            <a:pPr>
              <a:defRPr/>
            </a:pPr>
            <a:r>
              <a:rPr lang="de-DE" dirty="0"/>
              <a:t>4 von 14</a:t>
            </a:r>
          </a:p>
        </p:txBody>
      </p:sp>
      <p:sp>
        <p:nvSpPr>
          <p:cNvPr id="18" name="Rectangle: Rounded Corners 17">
            <a:extLst>
              <a:ext uri="{FF2B5EF4-FFF2-40B4-BE49-F238E27FC236}">
                <a16:creationId xmlns:a16="http://schemas.microsoft.com/office/drawing/2014/main" id="{E6F4F71E-B063-21B9-FEF7-43B6DE76730F}"/>
              </a:ext>
            </a:extLst>
          </p:cNvPr>
          <p:cNvSpPr/>
          <p:nvPr/>
        </p:nvSpPr>
        <p:spPr>
          <a:xfrm>
            <a:off x="383115" y="1056168"/>
            <a:ext cx="4590663" cy="783771"/>
          </a:xfrm>
          <a:prstGeom prst="roundRect">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lIns="720000" rtlCol="0" anchor="ctr"/>
          <a:lstStyle/>
          <a:p>
            <a:pPr algn="ctr"/>
            <a:r>
              <a:rPr lang="en-US" b="1" dirty="0">
                <a:solidFill>
                  <a:schemeClr val="tx1"/>
                </a:solidFill>
              </a:rPr>
              <a:t>Benchmarking</a:t>
            </a:r>
            <a:r>
              <a:rPr lang="en-US" dirty="0">
                <a:solidFill>
                  <a:schemeClr val="tx1"/>
                </a:solidFill>
              </a:rPr>
              <a:t> of Sentiment Analysis Algorithms in Classifying Financial News</a:t>
            </a:r>
          </a:p>
        </p:txBody>
      </p:sp>
      <p:sp>
        <p:nvSpPr>
          <p:cNvPr id="19" name="Rectangle: Rounded Corners 18">
            <a:extLst>
              <a:ext uri="{FF2B5EF4-FFF2-40B4-BE49-F238E27FC236}">
                <a16:creationId xmlns:a16="http://schemas.microsoft.com/office/drawing/2014/main" id="{8CD5DC85-B673-6FDD-ED0E-917F0CA48555}"/>
              </a:ext>
            </a:extLst>
          </p:cNvPr>
          <p:cNvSpPr/>
          <p:nvPr/>
        </p:nvSpPr>
        <p:spPr>
          <a:xfrm>
            <a:off x="6443518" y="1056168"/>
            <a:ext cx="4590241" cy="783771"/>
          </a:xfrm>
          <a:prstGeom prst="roundRect">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lIns="720000" rtlCol="0" anchor="ctr"/>
          <a:lstStyle/>
          <a:p>
            <a:pPr algn="ctr"/>
            <a:r>
              <a:rPr lang="en-US" b="1" dirty="0">
                <a:solidFill>
                  <a:schemeClr val="tx1"/>
                </a:solidFill>
              </a:rPr>
              <a:t>Predictions</a:t>
            </a:r>
            <a:r>
              <a:rPr lang="en-US" dirty="0">
                <a:solidFill>
                  <a:schemeClr val="tx1"/>
                </a:solidFill>
              </a:rPr>
              <a:t> of Stock Movement Using Best Sentiment Algorithms</a:t>
            </a:r>
          </a:p>
        </p:txBody>
      </p:sp>
      <p:pic>
        <p:nvPicPr>
          <p:cNvPr id="25" name="Graphic 24" descr="Target outline">
            <a:extLst>
              <a:ext uri="{FF2B5EF4-FFF2-40B4-BE49-F238E27FC236}">
                <a16:creationId xmlns:a16="http://schemas.microsoft.com/office/drawing/2014/main" id="{22E0A61D-3103-76EB-C1CC-8B8709437A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674" y="1056167"/>
            <a:ext cx="783771" cy="783771"/>
          </a:xfrm>
          <a:prstGeom prst="rect">
            <a:avLst/>
          </a:prstGeom>
        </p:spPr>
      </p:pic>
      <p:pic>
        <p:nvPicPr>
          <p:cNvPr id="27" name="Graphic 26" descr="Upward trend outline">
            <a:extLst>
              <a:ext uri="{FF2B5EF4-FFF2-40B4-BE49-F238E27FC236}">
                <a16:creationId xmlns:a16="http://schemas.microsoft.com/office/drawing/2014/main" id="{698236F1-419B-4E40-7E56-E948FE0CC6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2333" y="990853"/>
            <a:ext cx="914400" cy="914400"/>
          </a:xfrm>
          <a:prstGeom prst="rect">
            <a:avLst/>
          </a:prstGeom>
        </p:spPr>
      </p:pic>
      <p:sp>
        <p:nvSpPr>
          <p:cNvPr id="28" name="Oval 27">
            <a:extLst>
              <a:ext uri="{FF2B5EF4-FFF2-40B4-BE49-F238E27FC236}">
                <a16:creationId xmlns:a16="http://schemas.microsoft.com/office/drawing/2014/main" id="{8CE8C7E7-8957-EAA9-D9DB-7A10F834B35B}"/>
              </a:ext>
            </a:extLst>
          </p:cNvPr>
          <p:cNvSpPr/>
          <p:nvPr/>
        </p:nvSpPr>
        <p:spPr bwMode="auto">
          <a:xfrm>
            <a:off x="186175" y="934342"/>
            <a:ext cx="393879" cy="393879"/>
          </a:xfrm>
          <a:prstGeom prst="ellipse">
            <a:avLst/>
          </a:prstGeom>
          <a:solidFill>
            <a:schemeClr val="bg1"/>
          </a:solidFill>
          <a:ln w="9525" cap="flat" cmpd="sng" algn="ctr">
            <a:solidFill>
              <a:srgbClr val="475D9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a:solidFill>
                  <a:srgbClr val="445A96"/>
                </a:solidFill>
                <a:latin typeface="+mj-lt"/>
              </a:rPr>
              <a:t>1</a:t>
            </a:r>
            <a:endParaRPr kumimoji="0" lang="en-US" sz="2400" b="1" i="0" u="none" strike="noStrike" cap="none" normalizeH="0" baseline="0" dirty="0">
              <a:ln>
                <a:noFill/>
              </a:ln>
              <a:solidFill>
                <a:srgbClr val="445A96"/>
              </a:solidFill>
              <a:effectLst/>
              <a:latin typeface="+mj-lt"/>
            </a:endParaRPr>
          </a:p>
        </p:txBody>
      </p:sp>
      <p:sp>
        <p:nvSpPr>
          <p:cNvPr id="29" name="Oval 28">
            <a:extLst>
              <a:ext uri="{FF2B5EF4-FFF2-40B4-BE49-F238E27FC236}">
                <a16:creationId xmlns:a16="http://schemas.microsoft.com/office/drawing/2014/main" id="{B8B3F96C-598B-6C19-4E0F-10E7AE34B3AA}"/>
              </a:ext>
            </a:extLst>
          </p:cNvPr>
          <p:cNvSpPr/>
          <p:nvPr/>
        </p:nvSpPr>
        <p:spPr bwMode="auto">
          <a:xfrm>
            <a:off x="6289703" y="934342"/>
            <a:ext cx="393879" cy="393879"/>
          </a:xfrm>
          <a:prstGeom prst="ellipse">
            <a:avLst/>
          </a:prstGeom>
          <a:solidFill>
            <a:schemeClr val="bg1"/>
          </a:solidFill>
          <a:ln w="9525" cap="flat" cmpd="sng" algn="ctr">
            <a:solidFill>
              <a:srgbClr val="475D9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445A96"/>
                </a:solidFill>
                <a:effectLst/>
                <a:latin typeface="+mj-lt"/>
              </a:rPr>
              <a:t>2</a:t>
            </a:r>
          </a:p>
        </p:txBody>
      </p:sp>
      <p:sp>
        <p:nvSpPr>
          <p:cNvPr id="31" name="Rechteck: abgerundete Ecken 316">
            <a:extLst>
              <a:ext uri="{FF2B5EF4-FFF2-40B4-BE49-F238E27FC236}">
                <a16:creationId xmlns:a16="http://schemas.microsoft.com/office/drawing/2014/main" id="{A1263071-AB85-5643-3A07-85F02DBE36BD}"/>
              </a:ext>
            </a:extLst>
          </p:cNvPr>
          <p:cNvSpPr/>
          <p:nvPr/>
        </p:nvSpPr>
        <p:spPr bwMode="auto">
          <a:xfrm>
            <a:off x="7613759" y="2239136"/>
            <a:ext cx="3420000" cy="638892"/>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effectLst/>
                <a:latin typeface="+mj-lt"/>
              </a:rPr>
              <a:t>Correlation Between Sentiment and Movement</a:t>
            </a:r>
            <a:endParaRPr kumimoji="0" lang="en-AU" sz="1400" i="0" u="none" strike="noStrike" cap="none" normalizeH="0" baseline="0" dirty="0">
              <a:ln>
                <a:noFill/>
              </a:ln>
              <a:effectLst/>
              <a:latin typeface="+mj-lt"/>
            </a:endParaRPr>
          </a:p>
        </p:txBody>
      </p:sp>
      <p:sp>
        <p:nvSpPr>
          <p:cNvPr id="34" name="Rechteck: abgerundete Ecken 316">
            <a:extLst>
              <a:ext uri="{FF2B5EF4-FFF2-40B4-BE49-F238E27FC236}">
                <a16:creationId xmlns:a16="http://schemas.microsoft.com/office/drawing/2014/main" id="{264E42C8-8859-51C3-5C59-FFCDDD8553B0}"/>
              </a:ext>
            </a:extLst>
          </p:cNvPr>
          <p:cNvSpPr/>
          <p:nvPr/>
        </p:nvSpPr>
        <p:spPr bwMode="auto">
          <a:xfrm>
            <a:off x="7613759" y="3146934"/>
            <a:ext cx="3420000" cy="638892"/>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effectLst/>
                <a:latin typeface="+mj-lt"/>
              </a:rPr>
              <a:t>Testing Predictive Power</a:t>
            </a:r>
            <a:endParaRPr kumimoji="0" lang="en-AU" sz="1400" i="0" u="none" strike="noStrike" cap="none" normalizeH="0" baseline="0" dirty="0">
              <a:ln>
                <a:noFill/>
              </a:ln>
              <a:effectLst/>
              <a:latin typeface="+mj-lt"/>
            </a:endParaRPr>
          </a:p>
        </p:txBody>
      </p:sp>
      <p:sp>
        <p:nvSpPr>
          <p:cNvPr id="36" name="Rechteck: abgerundete Ecken 316">
            <a:extLst>
              <a:ext uri="{FF2B5EF4-FFF2-40B4-BE49-F238E27FC236}">
                <a16:creationId xmlns:a16="http://schemas.microsoft.com/office/drawing/2014/main" id="{F31D2D49-FB3E-C1EA-28FE-5B93916C17AF}"/>
              </a:ext>
            </a:extLst>
          </p:cNvPr>
          <p:cNvSpPr/>
          <p:nvPr/>
        </p:nvSpPr>
        <p:spPr bwMode="auto">
          <a:xfrm>
            <a:off x="7613759" y="4054731"/>
            <a:ext cx="3420000" cy="638892"/>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effectLst/>
                <a:latin typeface="+mj-lt"/>
              </a:rPr>
              <a:t>Evaluation of Sentiment as a Trading Signal</a:t>
            </a:r>
            <a:endParaRPr kumimoji="0" lang="en-AU" sz="1400" i="0" u="none" strike="noStrike" cap="none" normalizeH="0" baseline="0" dirty="0">
              <a:ln>
                <a:noFill/>
              </a:ln>
              <a:effectLst/>
              <a:latin typeface="+mj-lt"/>
            </a:endParaRPr>
          </a:p>
        </p:txBody>
      </p:sp>
      <p:pic>
        <p:nvPicPr>
          <p:cNvPr id="39" name="Graphic 38" descr="Clipboard All Crosses outline">
            <a:extLst>
              <a:ext uri="{FF2B5EF4-FFF2-40B4-BE49-F238E27FC236}">
                <a16:creationId xmlns:a16="http://schemas.microsoft.com/office/drawing/2014/main" id="{43AE59B3-F5F8-C3D8-C120-B717EF6193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04106" y="3189371"/>
            <a:ext cx="506543" cy="506543"/>
          </a:xfrm>
          <a:prstGeom prst="rect">
            <a:avLst/>
          </a:prstGeom>
        </p:spPr>
      </p:pic>
      <p:pic>
        <p:nvPicPr>
          <p:cNvPr id="41" name="Graphic 40" descr="Network outline">
            <a:extLst>
              <a:ext uri="{FF2B5EF4-FFF2-40B4-BE49-F238E27FC236}">
                <a16:creationId xmlns:a16="http://schemas.microsoft.com/office/drawing/2014/main" id="{5FE32357-2E20-D25A-6ECD-7DA24BAA57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02549" y="2198091"/>
            <a:ext cx="709655" cy="709655"/>
          </a:xfrm>
          <a:prstGeom prst="rect">
            <a:avLst/>
          </a:prstGeom>
        </p:spPr>
      </p:pic>
      <p:sp>
        <p:nvSpPr>
          <p:cNvPr id="42" name="Rectangle 41">
            <a:extLst>
              <a:ext uri="{FF2B5EF4-FFF2-40B4-BE49-F238E27FC236}">
                <a16:creationId xmlns:a16="http://schemas.microsoft.com/office/drawing/2014/main" id="{353F43D8-2280-2951-6D80-F6D8FA96AF13}"/>
              </a:ext>
            </a:extLst>
          </p:cNvPr>
          <p:cNvSpPr/>
          <p:nvPr/>
        </p:nvSpPr>
        <p:spPr>
          <a:xfrm>
            <a:off x="413809" y="5096343"/>
            <a:ext cx="11424000" cy="746469"/>
          </a:xfrm>
          <a:prstGeom prst="rect">
            <a:avLst/>
          </a:prstGeom>
          <a:solidFill>
            <a:srgbClr val="00549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3" name="Graphic 42" descr="Right pointing backhand index with solid fill">
            <a:extLst>
              <a:ext uri="{FF2B5EF4-FFF2-40B4-BE49-F238E27FC236}">
                <a16:creationId xmlns:a16="http://schemas.microsoft.com/office/drawing/2014/main" id="{1AC80967-5116-62BF-CE13-08133686D98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8970" y="5098735"/>
            <a:ext cx="744077" cy="744077"/>
          </a:xfrm>
          <a:prstGeom prst="rect">
            <a:avLst/>
          </a:prstGeom>
        </p:spPr>
      </p:pic>
      <p:sp>
        <p:nvSpPr>
          <p:cNvPr id="44" name="TextBox 43">
            <a:extLst>
              <a:ext uri="{FF2B5EF4-FFF2-40B4-BE49-F238E27FC236}">
                <a16:creationId xmlns:a16="http://schemas.microsoft.com/office/drawing/2014/main" id="{ACDAAD91-730A-B307-A80A-646B68629408}"/>
              </a:ext>
            </a:extLst>
          </p:cNvPr>
          <p:cNvSpPr txBox="1"/>
          <p:nvPr/>
        </p:nvSpPr>
        <p:spPr>
          <a:xfrm>
            <a:off x="1273737" y="5146411"/>
            <a:ext cx="10504454" cy="646331"/>
          </a:xfrm>
          <a:prstGeom prst="rect">
            <a:avLst/>
          </a:prstGeom>
          <a:noFill/>
        </p:spPr>
        <p:txBody>
          <a:bodyPr wrap="square" rtlCol="0">
            <a:spAutoFit/>
          </a:bodyPr>
          <a:lstStyle/>
          <a:p>
            <a:r>
              <a:rPr lang="en-US" dirty="0">
                <a:solidFill>
                  <a:schemeClr val="bg1"/>
                </a:solidFill>
              </a:rPr>
              <a:t>Two datasets are needed:</a:t>
            </a:r>
          </a:p>
          <a:p>
            <a:r>
              <a:rPr lang="en-US" dirty="0">
                <a:solidFill>
                  <a:schemeClr val="bg1"/>
                </a:solidFill>
              </a:rPr>
              <a:t>One to benchmark algorithm accuracy and another to test the impact on sentiment trading strategies</a:t>
            </a:r>
          </a:p>
        </p:txBody>
      </p:sp>
      <p:sp>
        <p:nvSpPr>
          <p:cNvPr id="45" name="Rechteck: abgerundete Ecken 316">
            <a:extLst>
              <a:ext uri="{FF2B5EF4-FFF2-40B4-BE49-F238E27FC236}">
                <a16:creationId xmlns:a16="http://schemas.microsoft.com/office/drawing/2014/main" id="{A08F93FF-C0AD-4244-03FC-28756F43B90D}"/>
              </a:ext>
            </a:extLst>
          </p:cNvPr>
          <p:cNvSpPr/>
          <p:nvPr/>
        </p:nvSpPr>
        <p:spPr bwMode="auto">
          <a:xfrm>
            <a:off x="1550644" y="2239136"/>
            <a:ext cx="3418901" cy="638892"/>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effectLst/>
                <a:latin typeface="+mj-lt"/>
              </a:rPr>
              <a:t>Benchmarking </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effectLst/>
                <a:latin typeface="+mj-lt"/>
              </a:rPr>
              <a:t>Performance</a:t>
            </a:r>
            <a:endParaRPr kumimoji="0" lang="en-AU" sz="1400" i="0" u="none" strike="noStrike" cap="none" normalizeH="0" baseline="0" dirty="0">
              <a:ln>
                <a:noFill/>
              </a:ln>
              <a:effectLst/>
              <a:latin typeface="+mj-lt"/>
            </a:endParaRPr>
          </a:p>
        </p:txBody>
      </p:sp>
      <p:sp>
        <p:nvSpPr>
          <p:cNvPr id="46" name="Oval 45">
            <a:extLst>
              <a:ext uri="{FF2B5EF4-FFF2-40B4-BE49-F238E27FC236}">
                <a16:creationId xmlns:a16="http://schemas.microsoft.com/office/drawing/2014/main" id="{6F761C75-73A9-766F-349E-BDB9196DC0CE}"/>
              </a:ext>
            </a:extLst>
          </p:cNvPr>
          <p:cNvSpPr/>
          <p:nvPr/>
        </p:nvSpPr>
        <p:spPr bwMode="auto">
          <a:xfrm>
            <a:off x="4776832" y="2084553"/>
            <a:ext cx="307629" cy="307629"/>
          </a:xfrm>
          <a:prstGeom prst="ellipse">
            <a:avLst/>
          </a:prstGeom>
          <a:solidFill>
            <a:schemeClr val="bg1"/>
          </a:solidFill>
          <a:ln w="9525" cap="flat" cmpd="sng" algn="ctr">
            <a:solidFill>
              <a:srgbClr val="475D9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445A96"/>
                </a:solidFill>
                <a:latin typeface="+mj-lt"/>
              </a:rPr>
              <a:t>a</a:t>
            </a:r>
            <a:endParaRPr kumimoji="0" lang="en-US" b="1" i="0" u="none" strike="noStrike" cap="none" normalizeH="0" baseline="0" dirty="0">
              <a:ln>
                <a:noFill/>
              </a:ln>
              <a:solidFill>
                <a:srgbClr val="445A96"/>
              </a:solidFill>
              <a:effectLst/>
              <a:latin typeface="+mj-lt"/>
            </a:endParaRPr>
          </a:p>
        </p:txBody>
      </p:sp>
      <p:sp>
        <p:nvSpPr>
          <p:cNvPr id="47" name="Rechteck: abgerundete Ecken 316">
            <a:extLst>
              <a:ext uri="{FF2B5EF4-FFF2-40B4-BE49-F238E27FC236}">
                <a16:creationId xmlns:a16="http://schemas.microsoft.com/office/drawing/2014/main" id="{A7DE321B-23BF-15C9-2475-C61636F669C0}"/>
              </a:ext>
            </a:extLst>
          </p:cNvPr>
          <p:cNvSpPr/>
          <p:nvPr/>
        </p:nvSpPr>
        <p:spPr bwMode="auto">
          <a:xfrm>
            <a:off x="1550644" y="3146934"/>
            <a:ext cx="3418901" cy="638892"/>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effectLst/>
                <a:latin typeface="+mj-lt"/>
              </a:rPr>
              <a:t>Algorithm Strengths and Weaknesses</a:t>
            </a:r>
            <a:endParaRPr kumimoji="0" lang="en-AU" sz="1400" i="0" u="none" strike="noStrike" cap="none" normalizeH="0" baseline="0" dirty="0">
              <a:ln>
                <a:noFill/>
              </a:ln>
              <a:effectLst/>
              <a:latin typeface="+mj-lt"/>
            </a:endParaRPr>
          </a:p>
        </p:txBody>
      </p:sp>
      <p:sp>
        <p:nvSpPr>
          <p:cNvPr id="48" name="Oval 47">
            <a:extLst>
              <a:ext uri="{FF2B5EF4-FFF2-40B4-BE49-F238E27FC236}">
                <a16:creationId xmlns:a16="http://schemas.microsoft.com/office/drawing/2014/main" id="{1E92E4C1-F4C1-1014-6405-B9439FA8018E}"/>
              </a:ext>
            </a:extLst>
          </p:cNvPr>
          <p:cNvSpPr/>
          <p:nvPr/>
        </p:nvSpPr>
        <p:spPr bwMode="auto">
          <a:xfrm>
            <a:off x="4776832" y="2992108"/>
            <a:ext cx="307629" cy="307629"/>
          </a:xfrm>
          <a:prstGeom prst="ellipse">
            <a:avLst/>
          </a:prstGeom>
          <a:solidFill>
            <a:schemeClr val="bg1"/>
          </a:solidFill>
          <a:ln w="9525" cap="flat" cmpd="sng" algn="ctr">
            <a:solidFill>
              <a:srgbClr val="475D9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rgbClr val="445A96"/>
                </a:solidFill>
                <a:effectLst/>
                <a:latin typeface="+mj-lt"/>
              </a:rPr>
              <a:t>b</a:t>
            </a:r>
          </a:p>
        </p:txBody>
      </p:sp>
      <p:sp>
        <p:nvSpPr>
          <p:cNvPr id="49" name="Rechteck: abgerundete Ecken 316">
            <a:extLst>
              <a:ext uri="{FF2B5EF4-FFF2-40B4-BE49-F238E27FC236}">
                <a16:creationId xmlns:a16="http://schemas.microsoft.com/office/drawing/2014/main" id="{A35A96DE-0398-8B2A-5140-D79E057FA1A4}"/>
              </a:ext>
            </a:extLst>
          </p:cNvPr>
          <p:cNvSpPr/>
          <p:nvPr/>
        </p:nvSpPr>
        <p:spPr bwMode="auto">
          <a:xfrm>
            <a:off x="1550644" y="4054731"/>
            <a:ext cx="3418901" cy="638892"/>
          </a:xfrm>
          <a:prstGeom prst="roundRect">
            <a:avLst>
              <a:gd name="adj" fmla="val 10359"/>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100800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effectLst/>
                <a:latin typeface="+mj-lt"/>
              </a:rPr>
              <a:t>Comparison of Traditional vs. Advanced Models</a:t>
            </a:r>
            <a:endParaRPr kumimoji="0" lang="en-AU" sz="1400" i="0" u="none" strike="noStrike" cap="none" normalizeH="0" baseline="0" dirty="0">
              <a:ln>
                <a:noFill/>
              </a:ln>
              <a:effectLst/>
              <a:latin typeface="+mj-lt"/>
            </a:endParaRPr>
          </a:p>
        </p:txBody>
      </p:sp>
      <p:sp>
        <p:nvSpPr>
          <p:cNvPr id="50" name="Oval 49">
            <a:extLst>
              <a:ext uri="{FF2B5EF4-FFF2-40B4-BE49-F238E27FC236}">
                <a16:creationId xmlns:a16="http://schemas.microsoft.com/office/drawing/2014/main" id="{16B5DB9A-50B9-1C12-562E-F8DD61A14B63}"/>
              </a:ext>
            </a:extLst>
          </p:cNvPr>
          <p:cNvSpPr/>
          <p:nvPr/>
        </p:nvSpPr>
        <p:spPr bwMode="auto">
          <a:xfrm>
            <a:off x="4776832" y="3896565"/>
            <a:ext cx="307629" cy="307629"/>
          </a:xfrm>
          <a:prstGeom prst="ellipse">
            <a:avLst/>
          </a:prstGeom>
          <a:solidFill>
            <a:schemeClr val="bg1"/>
          </a:solidFill>
          <a:ln w="9525" cap="flat" cmpd="sng" algn="ctr">
            <a:solidFill>
              <a:srgbClr val="475D9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rgbClr val="445A96"/>
                </a:solidFill>
                <a:effectLst/>
                <a:latin typeface="+mj-lt"/>
              </a:rPr>
              <a:t>c</a:t>
            </a:r>
          </a:p>
        </p:txBody>
      </p:sp>
      <p:grpSp>
        <p:nvGrpSpPr>
          <p:cNvPr id="53" name="Group 52">
            <a:extLst>
              <a:ext uri="{FF2B5EF4-FFF2-40B4-BE49-F238E27FC236}">
                <a16:creationId xmlns:a16="http://schemas.microsoft.com/office/drawing/2014/main" id="{3CCBE43C-EFD7-B8B6-153B-C0AF346F45E4}"/>
              </a:ext>
            </a:extLst>
          </p:cNvPr>
          <p:cNvGrpSpPr/>
          <p:nvPr/>
        </p:nvGrpSpPr>
        <p:grpSpPr>
          <a:xfrm>
            <a:off x="868778" y="2394026"/>
            <a:ext cx="258633" cy="360000"/>
            <a:chOff x="5409070" y="3398759"/>
            <a:chExt cx="140069" cy="464458"/>
          </a:xfrm>
          <a:noFill/>
        </p:grpSpPr>
        <p:sp>
          <p:nvSpPr>
            <p:cNvPr id="54" name="Chevron 164">
              <a:extLst>
                <a:ext uri="{FF2B5EF4-FFF2-40B4-BE49-F238E27FC236}">
                  <a16:creationId xmlns:a16="http://schemas.microsoft.com/office/drawing/2014/main" id="{B47C7108-44D2-50E4-B653-3B5F1FCE264C}"/>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55" name="Chevron 165">
              <a:extLst>
                <a:ext uri="{FF2B5EF4-FFF2-40B4-BE49-F238E27FC236}">
                  <a16:creationId xmlns:a16="http://schemas.microsoft.com/office/drawing/2014/main" id="{49A55452-6987-6F38-2767-9129349DC0D8}"/>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grpSp>
        <p:nvGrpSpPr>
          <p:cNvPr id="56" name="Group 55">
            <a:extLst>
              <a:ext uri="{FF2B5EF4-FFF2-40B4-BE49-F238E27FC236}">
                <a16:creationId xmlns:a16="http://schemas.microsoft.com/office/drawing/2014/main" id="{A7FF6F56-5F74-6ACD-FB03-BA92BAD5C4AD}"/>
              </a:ext>
            </a:extLst>
          </p:cNvPr>
          <p:cNvGrpSpPr/>
          <p:nvPr/>
        </p:nvGrpSpPr>
        <p:grpSpPr>
          <a:xfrm>
            <a:off x="868778" y="3219703"/>
            <a:ext cx="258633" cy="360000"/>
            <a:chOff x="5409070" y="3398759"/>
            <a:chExt cx="140069" cy="464458"/>
          </a:xfrm>
          <a:noFill/>
        </p:grpSpPr>
        <p:sp>
          <p:nvSpPr>
            <p:cNvPr id="57" name="Chevron 164">
              <a:extLst>
                <a:ext uri="{FF2B5EF4-FFF2-40B4-BE49-F238E27FC236}">
                  <a16:creationId xmlns:a16="http://schemas.microsoft.com/office/drawing/2014/main" id="{E8AEEECF-90F6-F488-4B1D-C10C2B2E450F}"/>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58" name="Chevron 165">
              <a:extLst>
                <a:ext uri="{FF2B5EF4-FFF2-40B4-BE49-F238E27FC236}">
                  <a16:creationId xmlns:a16="http://schemas.microsoft.com/office/drawing/2014/main" id="{18277311-63F8-F1CA-FFFD-480CDA45ADEF}"/>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grpSp>
        <p:nvGrpSpPr>
          <p:cNvPr id="59" name="Group 58">
            <a:extLst>
              <a:ext uri="{FF2B5EF4-FFF2-40B4-BE49-F238E27FC236}">
                <a16:creationId xmlns:a16="http://schemas.microsoft.com/office/drawing/2014/main" id="{C3502203-2FB6-0482-2FE0-D986CBE51CB2}"/>
              </a:ext>
            </a:extLst>
          </p:cNvPr>
          <p:cNvGrpSpPr/>
          <p:nvPr/>
        </p:nvGrpSpPr>
        <p:grpSpPr>
          <a:xfrm>
            <a:off x="868778" y="4176265"/>
            <a:ext cx="258633" cy="360000"/>
            <a:chOff x="5409070" y="3398759"/>
            <a:chExt cx="140069" cy="464458"/>
          </a:xfrm>
          <a:noFill/>
        </p:grpSpPr>
        <p:sp>
          <p:nvSpPr>
            <p:cNvPr id="60" name="Chevron 164">
              <a:extLst>
                <a:ext uri="{FF2B5EF4-FFF2-40B4-BE49-F238E27FC236}">
                  <a16:creationId xmlns:a16="http://schemas.microsoft.com/office/drawing/2014/main" id="{50BA88CD-78F4-02A4-8AEC-9C2E94C3E263}"/>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61" name="Chevron 165">
              <a:extLst>
                <a:ext uri="{FF2B5EF4-FFF2-40B4-BE49-F238E27FC236}">
                  <a16:creationId xmlns:a16="http://schemas.microsoft.com/office/drawing/2014/main" id="{41697D71-F46B-0539-5D66-44C0DC34F8B0}"/>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pic>
        <p:nvPicPr>
          <p:cNvPr id="76" name="Graphic 75" descr="Presentation with pie chart outline">
            <a:extLst>
              <a:ext uri="{FF2B5EF4-FFF2-40B4-BE49-F238E27FC236}">
                <a16:creationId xmlns:a16="http://schemas.microsoft.com/office/drawing/2014/main" id="{12561540-3499-CF57-9C5B-7E4A0DD18AD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39321" y="2250923"/>
            <a:ext cx="656823" cy="656823"/>
          </a:xfrm>
          <a:prstGeom prst="rect">
            <a:avLst/>
          </a:prstGeom>
        </p:spPr>
      </p:pic>
      <p:pic>
        <p:nvPicPr>
          <p:cNvPr id="80" name="Graphic 79" descr="Wireless router with solid fill">
            <a:extLst>
              <a:ext uri="{FF2B5EF4-FFF2-40B4-BE49-F238E27FC236}">
                <a16:creationId xmlns:a16="http://schemas.microsoft.com/office/drawing/2014/main" id="{ECF85DB2-BF40-0246-9A94-45A59A1629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33880" y="4030143"/>
            <a:ext cx="678324" cy="678324"/>
          </a:xfrm>
          <a:prstGeom prst="rect">
            <a:avLst/>
          </a:prstGeom>
        </p:spPr>
      </p:pic>
      <p:pic>
        <p:nvPicPr>
          <p:cNvPr id="82" name="Graphic 81" descr="Muscular arm outline">
            <a:extLst>
              <a:ext uri="{FF2B5EF4-FFF2-40B4-BE49-F238E27FC236}">
                <a16:creationId xmlns:a16="http://schemas.microsoft.com/office/drawing/2014/main" id="{11F766B9-B8C7-1C70-FA3F-BDA7A45035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10963" y="3190638"/>
            <a:ext cx="520021" cy="520021"/>
          </a:xfrm>
          <a:prstGeom prst="rect">
            <a:avLst/>
          </a:prstGeom>
        </p:spPr>
      </p:pic>
      <p:pic>
        <p:nvPicPr>
          <p:cNvPr id="23" name="Graphic 22" descr="Presentation with org chart outline">
            <a:extLst>
              <a:ext uri="{FF2B5EF4-FFF2-40B4-BE49-F238E27FC236}">
                <a16:creationId xmlns:a16="http://schemas.microsoft.com/office/drawing/2014/main" id="{8972F172-C179-A7DF-A981-83F0B8A925A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599634" y="4001208"/>
            <a:ext cx="736195" cy="736195"/>
          </a:xfrm>
          <a:prstGeom prst="rect">
            <a:avLst/>
          </a:prstGeom>
        </p:spPr>
      </p:pic>
      <p:grpSp>
        <p:nvGrpSpPr>
          <p:cNvPr id="83" name="Group 82">
            <a:extLst>
              <a:ext uri="{FF2B5EF4-FFF2-40B4-BE49-F238E27FC236}">
                <a16:creationId xmlns:a16="http://schemas.microsoft.com/office/drawing/2014/main" id="{687EBFBD-3DC8-CBDE-ACCE-BE3398F83AA5}"/>
              </a:ext>
            </a:extLst>
          </p:cNvPr>
          <p:cNvGrpSpPr/>
          <p:nvPr/>
        </p:nvGrpSpPr>
        <p:grpSpPr>
          <a:xfrm>
            <a:off x="6890827" y="2394026"/>
            <a:ext cx="258633" cy="360000"/>
            <a:chOff x="5409070" y="3398759"/>
            <a:chExt cx="140069" cy="464458"/>
          </a:xfrm>
          <a:noFill/>
        </p:grpSpPr>
        <p:sp>
          <p:nvSpPr>
            <p:cNvPr id="84" name="Chevron 164">
              <a:extLst>
                <a:ext uri="{FF2B5EF4-FFF2-40B4-BE49-F238E27FC236}">
                  <a16:creationId xmlns:a16="http://schemas.microsoft.com/office/drawing/2014/main" id="{3F23029A-5066-BCBF-38D1-1DB8E1B1046A}"/>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85" name="Chevron 165">
              <a:extLst>
                <a:ext uri="{FF2B5EF4-FFF2-40B4-BE49-F238E27FC236}">
                  <a16:creationId xmlns:a16="http://schemas.microsoft.com/office/drawing/2014/main" id="{CD74B313-C162-A19A-5636-522A6E848FB0}"/>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grpSp>
        <p:nvGrpSpPr>
          <p:cNvPr id="86" name="Group 85">
            <a:extLst>
              <a:ext uri="{FF2B5EF4-FFF2-40B4-BE49-F238E27FC236}">
                <a16:creationId xmlns:a16="http://schemas.microsoft.com/office/drawing/2014/main" id="{2DFD9FD6-3E58-3169-B8F1-EBBB84BC9B23}"/>
              </a:ext>
            </a:extLst>
          </p:cNvPr>
          <p:cNvGrpSpPr/>
          <p:nvPr/>
        </p:nvGrpSpPr>
        <p:grpSpPr>
          <a:xfrm>
            <a:off x="6890827" y="3219703"/>
            <a:ext cx="258633" cy="360000"/>
            <a:chOff x="5409070" y="3398759"/>
            <a:chExt cx="140069" cy="464458"/>
          </a:xfrm>
          <a:noFill/>
        </p:grpSpPr>
        <p:sp>
          <p:nvSpPr>
            <p:cNvPr id="87" name="Chevron 164">
              <a:extLst>
                <a:ext uri="{FF2B5EF4-FFF2-40B4-BE49-F238E27FC236}">
                  <a16:creationId xmlns:a16="http://schemas.microsoft.com/office/drawing/2014/main" id="{B1CC0556-9D32-C6E2-E90F-C081FC432B75}"/>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88" name="Chevron 165">
              <a:extLst>
                <a:ext uri="{FF2B5EF4-FFF2-40B4-BE49-F238E27FC236}">
                  <a16:creationId xmlns:a16="http://schemas.microsoft.com/office/drawing/2014/main" id="{7D424973-349D-0064-3B13-0C66CA31B6CB}"/>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grpSp>
        <p:nvGrpSpPr>
          <p:cNvPr id="89" name="Group 88">
            <a:extLst>
              <a:ext uri="{FF2B5EF4-FFF2-40B4-BE49-F238E27FC236}">
                <a16:creationId xmlns:a16="http://schemas.microsoft.com/office/drawing/2014/main" id="{5F6DE8ED-9053-FF22-4D0B-2E61198A4215}"/>
              </a:ext>
            </a:extLst>
          </p:cNvPr>
          <p:cNvGrpSpPr/>
          <p:nvPr/>
        </p:nvGrpSpPr>
        <p:grpSpPr>
          <a:xfrm>
            <a:off x="6890827" y="4176265"/>
            <a:ext cx="258633" cy="360000"/>
            <a:chOff x="5409070" y="3398759"/>
            <a:chExt cx="140069" cy="464458"/>
          </a:xfrm>
          <a:noFill/>
        </p:grpSpPr>
        <p:sp>
          <p:nvSpPr>
            <p:cNvPr id="90" name="Chevron 164">
              <a:extLst>
                <a:ext uri="{FF2B5EF4-FFF2-40B4-BE49-F238E27FC236}">
                  <a16:creationId xmlns:a16="http://schemas.microsoft.com/office/drawing/2014/main" id="{2E5CA80A-F4F7-F46F-CF48-69640C7871EB}"/>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91" name="Chevron 165">
              <a:extLst>
                <a:ext uri="{FF2B5EF4-FFF2-40B4-BE49-F238E27FC236}">
                  <a16:creationId xmlns:a16="http://schemas.microsoft.com/office/drawing/2014/main" id="{EBB4ED73-1B00-33BF-EDB5-CFC9CBBF47A0}"/>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sp>
        <p:nvSpPr>
          <p:cNvPr id="92" name="Oval 91">
            <a:extLst>
              <a:ext uri="{FF2B5EF4-FFF2-40B4-BE49-F238E27FC236}">
                <a16:creationId xmlns:a16="http://schemas.microsoft.com/office/drawing/2014/main" id="{2602F118-5E79-776A-9AB0-F7477DC071BD}"/>
              </a:ext>
            </a:extLst>
          </p:cNvPr>
          <p:cNvSpPr/>
          <p:nvPr/>
        </p:nvSpPr>
        <p:spPr bwMode="auto">
          <a:xfrm>
            <a:off x="10888306" y="2084553"/>
            <a:ext cx="307629" cy="307629"/>
          </a:xfrm>
          <a:prstGeom prst="ellipse">
            <a:avLst/>
          </a:prstGeom>
          <a:solidFill>
            <a:schemeClr val="bg1"/>
          </a:solidFill>
          <a:ln w="9525" cap="flat" cmpd="sng" algn="ctr">
            <a:solidFill>
              <a:srgbClr val="475D9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445A96"/>
                </a:solidFill>
                <a:latin typeface="+mj-lt"/>
              </a:rPr>
              <a:t>a</a:t>
            </a:r>
            <a:endParaRPr kumimoji="0" lang="en-US" b="1" i="0" u="none" strike="noStrike" cap="none" normalizeH="0" baseline="0" dirty="0">
              <a:ln>
                <a:noFill/>
              </a:ln>
              <a:solidFill>
                <a:srgbClr val="445A96"/>
              </a:solidFill>
              <a:effectLst/>
              <a:latin typeface="+mj-lt"/>
            </a:endParaRPr>
          </a:p>
        </p:txBody>
      </p:sp>
      <p:sp>
        <p:nvSpPr>
          <p:cNvPr id="93" name="Oval 92">
            <a:extLst>
              <a:ext uri="{FF2B5EF4-FFF2-40B4-BE49-F238E27FC236}">
                <a16:creationId xmlns:a16="http://schemas.microsoft.com/office/drawing/2014/main" id="{AAC6C425-AA35-AC56-E0EE-146EBFA424E4}"/>
              </a:ext>
            </a:extLst>
          </p:cNvPr>
          <p:cNvSpPr/>
          <p:nvPr/>
        </p:nvSpPr>
        <p:spPr bwMode="auto">
          <a:xfrm>
            <a:off x="10888306" y="2992108"/>
            <a:ext cx="307629" cy="307629"/>
          </a:xfrm>
          <a:prstGeom prst="ellipse">
            <a:avLst/>
          </a:prstGeom>
          <a:solidFill>
            <a:schemeClr val="bg1"/>
          </a:solidFill>
          <a:ln w="9525" cap="flat" cmpd="sng" algn="ctr">
            <a:solidFill>
              <a:srgbClr val="475D9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rgbClr val="445A96"/>
                </a:solidFill>
                <a:effectLst/>
                <a:latin typeface="+mj-lt"/>
              </a:rPr>
              <a:t>b</a:t>
            </a:r>
          </a:p>
        </p:txBody>
      </p:sp>
      <p:sp>
        <p:nvSpPr>
          <p:cNvPr id="94" name="Oval 93">
            <a:extLst>
              <a:ext uri="{FF2B5EF4-FFF2-40B4-BE49-F238E27FC236}">
                <a16:creationId xmlns:a16="http://schemas.microsoft.com/office/drawing/2014/main" id="{031B2128-131F-454D-6726-969B5347CCDA}"/>
              </a:ext>
            </a:extLst>
          </p:cNvPr>
          <p:cNvSpPr/>
          <p:nvPr/>
        </p:nvSpPr>
        <p:spPr bwMode="auto">
          <a:xfrm>
            <a:off x="10888306" y="3896565"/>
            <a:ext cx="307629" cy="307629"/>
          </a:xfrm>
          <a:prstGeom prst="ellipse">
            <a:avLst/>
          </a:prstGeom>
          <a:solidFill>
            <a:schemeClr val="bg1"/>
          </a:solidFill>
          <a:ln w="9525" cap="flat" cmpd="sng" algn="ctr">
            <a:solidFill>
              <a:srgbClr val="475D9B"/>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a:ln>
                  <a:noFill/>
                </a:ln>
                <a:solidFill>
                  <a:srgbClr val="445A96"/>
                </a:solidFill>
                <a:effectLst/>
                <a:latin typeface="+mj-lt"/>
              </a:rPr>
              <a:t>c</a:t>
            </a:r>
          </a:p>
        </p:txBody>
      </p:sp>
      <p:grpSp>
        <p:nvGrpSpPr>
          <p:cNvPr id="109" name="Group 108">
            <a:extLst>
              <a:ext uri="{FF2B5EF4-FFF2-40B4-BE49-F238E27FC236}">
                <a16:creationId xmlns:a16="http://schemas.microsoft.com/office/drawing/2014/main" id="{5CBA5B97-ED0E-E555-855B-021318E2617B}"/>
              </a:ext>
            </a:extLst>
          </p:cNvPr>
          <p:cNvGrpSpPr/>
          <p:nvPr/>
        </p:nvGrpSpPr>
        <p:grpSpPr>
          <a:xfrm>
            <a:off x="0" y="0"/>
            <a:ext cx="331924" cy="298064"/>
            <a:chOff x="477838" y="1700213"/>
            <a:chExt cx="1282868" cy="1152000"/>
          </a:xfrm>
        </p:grpSpPr>
        <p:sp>
          <p:nvSpPr>
            <p:cNvPr id="110" name="Pfeil: Fünfeck 30">
              <a:extLst>
                <a:ext uri="{FF2B5EF4-FFF2-40B4-BE49-F238E27FC236}">
                  <a16:creationId xmlns:a16="http://schemas.microsoft.com/office/drawing/2014/main" id="{A9CB1FE1-B25D-FEB0-FFAF-ACA6B7C887D6}"/>
                </a:ext>
              </a:extLst>
            </p:cNvPr>
            <p:cNvSpPr>
              <a:spLocks/>
            </p:cNvSpPr>
            <p:nvPr/>
          </p:nvSpPr>
          <p:spPr bwMode="gray">
            <a:xfrm>
              <a:off x="477838" y="1700213"/>
              <a:ext cx="1282868" cy="1152000"/>
            </a:xfrm>
            <a:prstGeom prst="homePlate">
              <a:avLst>
                <a:gd name="adj" fmla="val 27927"/>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00" dirty="0"/>
            </a:p>
          </p:txBody>
        </p:sp>
        <p:sp>
          <p:nvSpPr>
            <p:cNvPr id="111" name="Google Shape;7762;p147">
              <a:extLst>
                <a:ext uri="{FF2B5EF4-FFF2-40B4-BE49-F238E27FC236}">
                  <a16:creationId xmlns:a16="http://schemas.microsoft.com/office/drawing/2014/main" id="{CF9B8B81-BA7C-C810-E6EB-2763742BC83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1400" dirty="0">
                  <a:solidFill>
                    <a:schemeClr val="bg1"/>
                  </a:solidFill>
                  <a:latin typeface="+mj-lt"/>
                  <a:cs typeface="Open Sans Semibold" panose="020B0706030804020204" pitchFamily="34" charset="0"/>
                  <a:sym typeface="Open Sans Semibold" panose="020B0706030804020204" pitchFamily="34" charset="0"/>
                </a:rPr>
                <a:t>1</a:t>
              </a:r>
              <a:endParaRPr lang="de-DE" altLang="en-US" sz="500" dirty="0">
                <a:solidFill>
                  <a:schemeClr val="bg1"/>
                </a:solidFill>
                <a:latin typeface="+mj-lt"/>
                <a:cs typeface="Open Sans Semibold" panose="020B0706030804020204" pitchFamily="34" charset="0"/>
                <a:sym typeface="Arial" panose="020B0604020202020204" pitchFamily="34" charset="0"/>
              </a:endParaRPr>
            </a:p>
          </p:txBody>
        </p:sp>
      </p:grpSp>
    </p:spTree>
    <p:extLst>
      <p:ext uri="{BB962C8B-B14F-4D97-AF65-F5344CB8AC3E}">
        <p14:creationId xmlns:p14="http://schemas.microsoft.com/office/powerpoint/2010/main" val="409224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D71D07E-D8C5-FDD4-3104-31EBA7E05B72}"/>
              </a:ext>
            </a:extLst>
          </p:cNvPr>
          <p:cNvGraphicFramePr>
            <a:graphicFrameLocks noChangeAspect="1"/>
          </p:cNvGraphicFramePr>
          <p:nvPr>
            <p:custDataLst>
              <p:tags r:id="rId1"/>
            </p:custDataLst>
            <p:extLst>
              <p:ext uri="{D42A27DB-BD31-4B8C-83A1-F6EECF244321}">
                <p14:modId xmlns:p14="http://schemas.microsoft.com/office/powerpoint/2010/main" val="14269770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6" name="think-cell data - do not delete" hidden="1">
                        <a:extLst>
                          <a:ext uri="{FF2B5EF4-FFF2-40B4-BE49-F238E27FC236}">
                            <a16:creationId xmlns:a16="http://schemas.microsoft.com/office/drawing/2014/main" id="{3D71D07E-D8C5-FDD4-3104-31EBA7E05B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393D4D-3A30-0C91-1BA6-3DB9ABCF6EAB}"/>
              </a:ext>
            </a:extLst>
          </p:cNvPr>
          <p:cNvSpPr>
            <a:spLocks noGrp="1"/>
          </p:cNvSpPr>
          <p:nvPr>
            <p:ph type="title"/>
          </p:nvPr>
        </p:nvSpPr>
        <p:spPr/>
        <p:txBody>
          <a:bodyPr vert="horz"/>
          <a:lstStyle/>
          <a:p>
            <a:r>
              <a:rPr lang="en-US" dirty="0"/>
              <a:t>Sentiment analysis of labeled dataset reveals 59% neutral, 28% positive, and 13% negative sentiments – Highlighting the data imbalance of financial news</a:t>
            </a:r>
            <a:endParaRPr lang="de-DE" dirty="0"/>
          </a:p>
        </p:txBody>
      </p:sp>
      <p:sp>
        <p:nvSpPr>
          <p:cNvPr id="3" name="Footer Placeholder 2">
            <a:extLst>
              <a:ext uri="{FF2B5EF4-FFF2-40B4-BE49-F238E27FC236}">
                <a16:creationId xmlns:a16="http://schemas.microsoft.com/office/drawing/2014/main" id="{BADD39CF-AE0A-C248-F59B-1B913A4FC6C6}"/>
              </a:ext>
            </a:extLst>
          </p:cNvPr>
          <p:cNvSpPr>
            <a:spLocks noGrp="1"/>
          </p:cNvSpPr>
          <p:nvPr>
            <p:ph type="ftr" sz="quarter" idx="11"/>
          </p:nvPr>
        </p:nvSpPr>
        <p:spPr/>
        <p:txBody>
          <a:bodyPr/>
          <a:lstStyle/>
          <a:p>
            <a:pPr>
              <a:defRPr/>
            </a:pPr>
            <a:r>
              <a:rPr lang="de-DE" dirty="0"/>
              <a:t>5 von 14</a:t>
            </a:r>
          </a:p>
        </p:txBody>
      </p:sp>
      <p:sp>
        <p:nvSpPr>
          <p:cNvPr id="4" name="Text Placeholder 3">
            <a:extLst>
              <a:ext uri="{FF2B5EF4-FFF2-40B4-BE49-F238E27FC236}">
                <a16:creationId xmlns:a16="http://schemas.microsoft.com/office/drawing/2014/main" id="{E6FD675F-85FF-B45E-2466-B76C9E259F1F}"/>
              </a:ext>
            </a:extLst>
          </p:cNvPr>
          <p:cNvSpPr>
            <a:spLocks noGrp="1"/>
          </p:cNvSpPr>
          <p:nvPr>
            <p:ph type="body" sz="quarter" idx="12"/>
          </p:nvPr>
        </p:nvSpPr>
        <p:spPr/>
        <p:txBody>
          <a:bodyPr/>
          <a:lstStyle/>
          <a:p>
            <a:endParaRPr lang="de-DE" dirty="0"/>
          </a:p>
        </p:txBody>
      </p:sp>
      <p:sp>
        <p:nvSpPr>
          <p:cNvPr id="20" name="Rectangle 19">
            <a:extLst>
              <a:ext uri="{FF2B5EF4-FFF2-40B4-BE49-F238E27FC236}">
                <a16:creationId xmlns:a16="http://schemas.microsoft.com/office/drawing/2014/main" id="{D1166108-C064-25AA-FFF8-C30AA3B32BC1}"/>
              </a:ext>
            </a:extLst>
          </p:cNvPr>
          <p:cNvSpPr/>
          <p:nvPr/>
        </p:nvSpPr>
        <p:spPr>
          <a:xfrm>
            <a:off x="10438404" y="816019"/>
            <a:ext cx="1369595" cy="2103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Benchmark</a:t>
            </a:r>
            <a:endParaRPr lang="en-US" sz="1400" dirty="0">
              <a:solidFill>
                <a:schemeClr val="tx1"/>
              </a:solidFill>
            </a:endParaRPr>
          </a:p>
        </p:txBody>
      </p:sp>
      <p:pic>
        <p:nvPicPr>
          <p:cNvPr id="14" name="Picture 13">
            <a:extLst>
              <a:ext uri="{FF2B5EF4-FFF2-40B4-BE49-F238E27FC236}">
                <a16:creationId xmlns:a16="http://schemas.microsoft.com/office/drawing/2014/main" id="{7294C989-6DC7-1549-5456-1178748B3ABA}"/>
              </a:ext>
            </a:extLst>
          </p:cNvPr>
          <p:cNvPicPr>
            <a:picLocks noChangeAspect="1"/>
          </p:cNvPicPr>
          <p:nvPr/>
        </p:nvPicPr>
        <p:blipFill>
          <a:blip r:embed="rId6"/>
          <a:stretch>
            <a:fillRect/>
          </a:stretch>
        </p:blipFill>
        <p:spPr>
          <a:xfrm>
            <a:off x="2012798" y="2306648"/>
            <a:ext cx="4862961" cy="3673160"/>
          </a:xfrm>
          <a:prstGeom prst="rect">
            <a:avLst/>
          </a:prstGeom>
        </p:spPr>
      </p:pic>
      <p:sp>
        <p:nvSpPr>
          <p:cNvPr id="16" name="Rectangle 15">
            <a:extLst>
              <a:ext uri="{FF2B5EF4-FFF2-40B4-BE49-F238E27FC236}">
                <a16:creationId xmlns:a16="http://schemas.microsoft.com/office/drawing/2014/main" id="{387C5CCC-7791-A9D2-B05A-1891C5E05FBD}"/>
              </a:ext>
            </a:extLst>
          </p:cNvPr>
          <p:cNvSpPr/>
          <p:nvPr/>
        </p:nvSpPr>
        <p:spPr>
          <a:xfrm>
            <a:off x="8525932" y="1056168"/>
            <a:ext cx="3282067" cy="48484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8EDCE3E-E606-EA7D-B9F8-62579F10AE8F}"/>
              </a:ext>
            </a:extLst>
          </p:cNvPr>
          <p:cNvSpPr/>
          <p:nvPr/>
        </p:nvSpPr>
        <p:spPr>
          <a:xfrm>
            <a:off x="8597213" y="1445417"/>
            <a:ext cx="3071547" cy="43564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600" dirty="0">
                <a:solidFill>
                  <a:schemeClr val="tx1"/>
                </a:solidFill>
              </a:rPr>
              <a:t>Data is sourced from </a:t>
            </a:r>
            <a:r>
              <a:rPr lang="en-US" sz="1600" b="1" dirty="0">
                <a:solidFill>
                  <a:schemeClr val="tx1"/>
                </a:solidFill>
              </a:rPr>
              <a:t>financial news articles</a:t>
            </a:r>
            <a:r>
              <a:rPr lang="en-US" sz="1600" dirty="0">
                <a:solidFill>
                  <a:schemeClr val="tx1"/>
                </a:solidFill>
              </a:rPr>
              <a:t> and </a:t>
            </a:r>
            <a:r>
              <a:rPr lang="en-US" sz="1600" b="1" dirty="0">
                <a:solidFill>
                  <a:schemeClr val="tx1"/>
                </a:solidFill>
              </a:rPr>
              <a:t>company press releases </a:t>
            </a:r>
            <a:r>
              <a:rPr lang="en-US" sz="1600" dirty="0">
                <a:solidFill>
                  <a:schemeClr val="tx1"/>
                </a:solidFill>
              </a:rPr>
              <a:t>associated with entities listed on the </a:t>
            </a:r>
            <a:r>
              <a:rPr lang="en-US" sz="1600" b="1" dirty="0">
                <a:solidFill>
                  <a:schemeClr val="tx1"/>
                </a:solidFill>
              </a:rPr>
              <a:t>OMX Helsinki exchange</a:t>
            </a:r>
          </a:p>
          <a:p>
            <a:pPr marL="171450" indent="-171450">
              <a:buFont typeface="Arial" panose="020B0604020202020204" pitchFamily="34" charset="0"/>
              <a:buChar char="•"/>
            </a:pPr>
            <a:r>
              <a:rPr lang="en-US" sz="1600" dirty="0">
                <a:solidFill>
                  <a:schemeClr val="tx1"/>
                </a:solidFill>
              </a:rPr>
              <a:t>The dataset includes a total of </a:t>
            </a:r>
            <a:r>
              <a:rPr lang="en-US" sz="1600" b="1" dirty="0">
                <a:solidFill>
                  <a:schemeClr val="tx1"/>
                </a:solidFill>
              </a:rPr>
              <a:t>4,846 news headlines analyzed </a:t>
            </a:r>
            <a:r>
              <a:rPr lang="en-US" sz="1600" dirty="0">
                <a:solidFill>
                  <a:schemeClr val="tx1"/>
                </a:solidFill>
              </a:rPr>
              <a:t>– A total of </a:t>
            </a:r>
            <a:r>
              <a:rPr lang="en-US" sz="1600" b="1" dirty="0">
                <a:solidFill>
                  <a:schemeClr val="tx1"/>
                </a:solidFill>
              </a:rPr>
              <a:t>1,967 </a:t>
            </a:r>
            <a:r>
              <a:rPr lang="en-US" sz="1600" dirty="0">
                <a:solidFill>
                  <a:schemeClr val="tx1"/>
                </a:solidFill>
              </a:rPr>
              <a:t>text exhibits a </a:t>
            </a:r>
            <a:r>
              <a:rPr lang="en-US" sz="1600" b="1" dirty="0">
                <a:solidFill>
                  <a:schemeClr val="tx1"/>
                </a:solidFill>
              </a:rPr>
              <a:t>none neutral </a:t>
            </a:r>
            <a:r>
              <a:rPr lang="en-US" sz="1600" dirty="0">
                <a:solidFill>
                  <a:schemeClr val="tx1"/>
                </a:solidFill>
              </a:rPr>
              <a:t>sentiment</a:t>
            </a:r>
          </a:p>
          <a:p>
            <a:pPr marL="171450" indent="-171450">
              <a:buFont typeface="Arial" panose="020B0604020202020204" pitchFamily="34" charset="0"/>
              <a:buChar char="•"/>
            </a:pPr>
            <a:r>
              <a:rPr lang="en-US" sz="1600" dirty="0">
                <a:solidFill>
                  <a:schemeClr val="tx1"/>
                </a:solidFill>
              </a:rPr>
              <a:t>A significant portion, totaling 2,879 headlines, is labeled as neutral, indicating an </a:t>
            </a:r>
            <a:r>
              <a:rPr lang="en-US" sz="1600" b="1" dirty="0">
                <a:solidFill>
                  <a:schemeClr val="tx1"/>
                </a:solidFill>
              </a:rPr>
              <a:t>imbalance in the dataset</a:t>
            </a:r>
          </a:p>
          <a:p>
            <a:pPr marL="171450" indent="-171450">
              <a:buFont typeface="Arial" panose="020B0604020202020204" pitchFamily="34" charset="0"/>
              <a:buChar char="•"/>
            </a:pPr>
            <a:endParaRPr lang="en-US" sz="1600" dirty="0">
              <a:solidFill>
                <a:schemeClr val="tx1"/>
              </a:solidFill>
            </a:endParaRPr>
          </a:p>
        </p:txBody>
      </p:sp>
      <p:sp>
        <p:nvSpPr>
          <p:cNvPr id="21" name="Speech Bubble: Rectangle with Corners Rounded 20">
            <a:extLst>
              <a:ext uri="{FF2B5EF4-FFF2-40B4-BE49-F238E27FC236}">
                <a16:creationId xmlns:a16="http://schemas.microsoft.com/office/drawing/2014/main" id="{CAFCB8BF-E14D-11C9-BCC3-0DE529017C1F}"/>
              </a:ext>
            </a:extLst>
          </p:cNvPr>
          <p:cNvSpPr/>
          <p:nvPr/>
        </p:nvSpPr>
        <p:spPr>
          <a:xfrm>
            <a:off x="383114" y="1688509"/>
            <a:ext cx="6017686" cy="1162162"/>
          </a:xfrm>
          <a:prstGeom prst="wedgeRoundRectCallout">
            <a:avLst>
              <a:gd name="adj1" fmla="val 25049"/>
              <a:gd name="adj2" fmla="val 75725"/>
              <a:gd name="adj3" fmla="val 16667"/>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"Operating profit rose to EUR 13.1 </a:t>
            </a:r>
            <a:r>
              <a:rPr lang="en-US" sz="1600" dirty="0" err="1">
                <a:solidFill>
                  <a:schemeClr val="tx1"/>
                </a:solidFill>
              </a:rPr>
              <a:t>mn</a:t>
            </a:r>
            <a:r>
              <a:rPr lang="en-US" sz="1600" dirty="0">
                <a:solidFill>
                  <a:schemeClr val="tx1"/>
                </a:solidFill>
              </a:rPr>
              <a:t> from EUR 8.7 </a:t>
            </a:r>
            <a:r>
              <a:rPr lang="en-US" sz="1600" dirty="0" err="1">
                <a:solidFill>
                  <a:schemeClr val="tx1"/>
                </a:solidFill>
              </a:rPr>
              <a:t>mn</a:t>
            </a:r>
            <a:r>
              <a:rPr lang="en-US" sz="1600" dirty="0">
                <a:solidFill>
                  <a:schemeClr val="tx1"/>
                </a:solidFill>
              </a:rPr>
              <a:t> in the corresponding period in 2007 representing 7.7 % of net sales.”</a:t>
            </a:r>
          </a:p>
        </p:txBody>
      </p:sp>
      <p:sp>
        <p:nvSpPr>
          <p:cNvPr id="35" name="Speech Bubble: Rectangle with Corners Rounded 34">
            <a:extLst>
              <a:ext uri="{FF2B5EF4-FFF2-40B4-BE49-F238E27FC236}">
                <a16:creationId xmlns:a16="http://schemas.microsoft.com/office/drawing/2014/main" id="{889C1EA8-5676-62FC-6FCF-933A74FAA745}"/>
              </a:ext>
            </a:extLst>
          </p:cNvPr>
          <p:cNvSpPr/>
          <p:nvPr/>
        </p:nvSpPr>
        <p:spPr>
          <a:xfrm>
            <a:off x="5617629" y="3033423"/>
            <a:ext cx="2675045" cy="2136068"/>
          </a:xfrm>
          <a:prstGeom prst="wedgeRoundRectCallout">
            <a:avLst>
              <a:gd name="adj1" fmla="val -21944"/>
              <a:gd name="adj2" fmla="val 54823"/>
              <a:gd name="adj3" fmla="val 16667"/>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"LONDON MarketWatch -- Share prices ended lower in London Monday as a rebound in bank stocks failed to offset broader weakness for the FTSE 100.”</a:t>
            </a:r>
          </a:p>
        </p:txBody>
      </p:sp>
      <p:sp>
        <p:nvSpPr>
          <p:cNvPr id="36" name="Speech Bubble: Rectangle with Corners Rounded 35">
            <a:extLst>
              <a:ext uri="{FF2B5EF4-FFF2-40B4-BE49-F238E27FC236}">
                <a16:creationId xmlns:a16="http://schemas.microsoft.com/office/drawing/2014/main" id="{A7529A8B-EC14-8F28-7936-6946CA87BB3A}"/>
              </a:ext>
            </a:extLst>
          </p:cNvPr>
          <p:cNvSpPr/>
          <p:nvPr/>
        </p:nvSpPr>
        <p:spPr>
          <a:xfrm>
            <a:off x="383115" y="3480390"/>
            <a:ext cx="2675045" cy="2103029"/>
          </a:xfrm>
          <a:prstGeom prst="wedgeRoundRectCallout">
            <a:avLst>
              <a:gd name="adj1" fmla="val 59342"/>
              <a:gd name="adj2" fmla="val 18549"/>
              <a:gd name="adj3" fmla="val 16667"/>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"Jacobs has been supporting </a:t>
            </a:r>
            <a:r>
              <a:rPr lang="en-US" sz="1600" dirty="0" err="1">
                <a:solidFill>
                  <a:schemeClr val="tx1"/>
                </a:solidFill>
              </a:rPr>
              <a:t>Storengy's</a:t>
            </a:r>
            <a:r>
              <a:rPr lang="en-US" sz="1600" dirty="0">
                <a:solidFill>
                  <a:schemeClr val="tx1"/>
                </a:solidFill>
              </a:rPr>
              <a:t> investment of developing storage sites since 2006 as owner 's engineer .“</a:t>
            </a:r>
          </a:p>
        </p:txBody>
      </p:sp>
      <p:sp>
        <p:nvSpPr>
          <p:cNvPr id="37" name="Rectangle 36">
            <a:extLst>
              <a:ext uri="{FF2B5EF4-FFF2-40B4-BE49-F238E27FC236}">
                <a16:creationId xmlns:a16="http://schemas.microsoft.com/office/drawing/2014/main" id="{D7C40EBD-0BAF-20A4-AF12-3C937F756FFD}"/>
              </a:ext>
            </a:extLst>
          </p:cNvPr>
          <p:cNvSpPr/>
          <p:nvPr/>
        </p:nvSpPr>
        <p:spPr>
          <a:xfrm>
            <a:off x="8525046" y="1049268"/>
            <a:ext cx="1249721" cy="3600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Comment</a:t>
            </a:r>
          </a:p>
        </p:txBody>
      </p:sp>
      <p:sp>
        <p:nvSpPr>
          <p:cNvPr id="38" name="Rectangle 37">
            <a:extLst>
              <a:ext uri="{FF2B5EF4-FFF2-40B4-BE49-F238E27FC236}">
                <a16:creationId xmlns:a16="http://schemas.microsoft.com/office/drawing/2014/main" id="{434D5081-7D92-6B92-CB6F-8F9AF5735D08}"/>
              </a:ext>
            </a:extLst>
          </p:cNvPr>
          <p:cNvSpPr/>
          <p:nvPr/>
        </p:nvSpPr>
        <p:spPr>
          <a:xfrm>
            <a:off x="571346" y="1519691"/>
            <a:ext cx="2012571"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Positive classified</a:t>
            </a:r>
          </a:p>
        </p:txBody>
      </p:sp>
      <p:sp>
        <p:nvSpPr>
          <p:cNvPr id="39" name="Rectangle 38">
            <a:extLst>
              <a:ext uri="{FF2B5EF4-FFF2-40B4-BE49-F238E27FC236}">
                <a16:creationId xmlns:a16="http://schemas.microsoft.com/office/drawing/2014/main" id="{5A4DD268-754B-13B2-922E-3B5105FAADD7}"/>
              </a:ext>
            </a:extLst>
          </p:cNvPr>
          <p:cNvSpPr/>
          <p:nvPr/>
        </p:nvSpPr>
        <p:spPr>
          <a:xfrm>
            <a:off x="571346" y="3283716"/>
            <a:ext cx="2012571"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Neutral classified</a:t>
            </a:r>
          </a:p>
        </p:txBody>
      </p:sp>
      <p:sp>
        <p:nvSpPr>
          <p:cNvPr id="40" name="Rectangle 39">
            <a:extLst>
              <a:ext uri="{FF2B5EF4-FFF2-40B4-BE49-F238E27FC236}">
                <a16:creationId xmlns:a16="http://schemas.microsoft.com/office/drawing/2014/main" id="{BF5E30BF-D664-6C05-7EB3-6D36147A962B}"/>
              </a:ext>
            </a:extLst>
          </p:cNvPr>
          <p:cNvSpPr/>
          <p:nvPr/>
        </p:nvSpPr>
        <p:spPr>
          <a:xfrm>
            <a:off x="5869472" y="2859525"/>
            <a:ext cx="2147751"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Negative classified</a:t>
            </a:r>
          </a:p>
        </p:txBody>
      </p:sp>
      <p:sp>
        <p:nvSpPr>
          <p:cNvPr id="42" name="Rectangle 41">
            <a:extLst>
              <a:ext uri="{FF2B5EF4-FFF2-40B4-BE49-F238E27FC236}">
                <a16:creationId xmlns:a16="http://schemas.microsoft.com/office/drawing/2014/main" id="{96675978-2B6E-C4AC-34DE-801A308F9C55}"/>
              </a:ext>
            </a:extLst>
          </p:cNvPr>
          <p:cNvSpPr/>
          <p:nvPr/>
        </p:nvSpPr>
        <p:spPr>
          <a:xfrm>
            <a:off x="382230" y="1085371"/>
            <a:ext cx="6669898"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rPr>
              <a:t>Distribution of Sentiment Categories in Financial News</a:t>
            </a:r>
          </a:p>
        </p:txBody>
      </p:sp>
      <p:cxnSp>
        <p:nvCxnSpPr>
          <p:cNvPr id="44" name="Straight Connector 43">
            <a:extLst>
              <a:ext uri="{FF2B5EF4-FFF2-40B4-BE49-F238E27FC236}">
                <a16:creationId xmlns:a16="http://schemas.microsoft.com/office/drawing/2014/main" id="{BF6E2E29-A46A-11CB-B524-EE12749C7684}"/>
              </a:ext>
            </a:extLst>
          </p:cNvPr>
          <p:cNvCxnSpPr/>
          <p:nvPr/>
        </p:nvCxnSpPr>
        <p:spPr>
          <a:xfrm>
            <a:off x="382230" y="1445416"/>
            <a:ext cx="7570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platzhalter 7">
            <a:extLst>
              <a:ext uri="{FF2B5EF4-FFF2-40B4-BE49-F238E27FC236}">
                <a16:creationId xmlns:a16="http://schemas.microsoft.com/office/drawing/2014/main" id="{C8E68A7C-89F4-4979-9C98-E96FEA71E91E}"/>
              </a:ext>
            </a:extLst>
          </p:cNvPr>
          <p:cNvSpPr txBox="1">
            <a:spLocks/>
          </p:cNvSpPr>
          <p:nvPr/>
        </p:nvSpPr>
        <p:spPr>
          <a:xfrm>
            <a:off x="383118" y="5872845"/>
            <a:ext cx="5587008" cy="166764"/>
          </a:xfrm>
          <a:prstGeom prst="rect">
            <a:avLst/>
          </a:prstGeom>
        </p:spPr>
        <p:txBody>
          <a:bodyPr lIns="0" tIns="0" rIns="0" bIns="0"/>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000" dirty="0">
                <a:solidFill>
                  <a:srgbClr val="00549F"/>
                </a:solidFill>
              </a:rPr>
              <a:t>Malo et al. (2014)</a:t>
            </a:r>
          </a:p>
        </p:txBody>
      </p:sp>
      <p:sp>
        <p:nvSpPr>
          <p:cNvPr id="93" name="Pfeil: Fünfeck 30">
            <a:extLst>
              <a:ext uri="{FF2B5EF4-FFF2-40B4-BE49-F238E27FC236}">
                <a16:creationId xmlns:a16="http://schemas.microsoft.com/office/drawing/2014/main" id="{A656F970-22DB-128C-9133-528485BFFCC2}"/>
              </a:ext>
            </a:extLst>
          </p:cNvPr>
          <p:cNvSpPr>
            <a:spLocks/>
          </p:cNvSpPr>
          <p:nvPr/>
        </p:nvSpPr>
        <p:spPr bwMode="gray">
          <a:xfrm>
            <a:off x="0" y="0"/>
            <a:ext cx="331924" cy="298064"/>
          </a:xfrm>
          <a:prstGeom prst="homePlate">
            <a:avLst>
              <a:gd name="adj" fmla="val 27927"/>
            </a:avLst>
          </a:prstGeom>
          <a:solidFill>
            <a:srgbClr val="438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00" dirty="0"/>
          </a:p>
        </p:txBody>
      </p:sp>
      <p:sp>
        <p:nvSpPr>
          <p:cNvPr id="94" name="Google Shape;7762;p147">
            <a:extLst>
              <a:ext uri="{FF2B5EF4-FFF2-40B4-BE49-F238E27FC236}">
                <a16:creationId xmlns:a16="http://schemas.microsoft.com/office/drawing/2014/main" id="{B14B7261-2B0D-C986-7018-3F7C8BE43791}"/>
              </a:ext>
            </a:extLst>
          </p:cNvPr>
          <p:cNvSpPr txBox="1">
            <a:spLocks noChangeArrowheads="1"/>
          </p:cNvSpPr>
          <p:nvPr/>
        </p:nvSpPr>
        <p:spPr bwMode="gray">
          <a:xfrm>
            <a:off x="5132" y="36934"/>
            <a:ext cx="243734" cy="22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1400" dirty="0">
                <a:solidFill>
                  <a:schemeClr val="bg1"/>
                </a:solidFill>
                <a:latin typeface="+mj-lt"/>
                <a:cs typeface="Open Sans Semibold" panose="020B0706030804020204" pitchFamily="34" charset="0"/>
                <a:sym typeface="Open Sans Semibold" panose="020B0706030804020204" pitchFamily="34" charset="0"/>
              </a:rPr>
              <a:t>2</a:t>
            </a:r>
            <a:endParaRPr lang="de-DE" altLang="en-US" sz="500" dirty="0">
              <a:solidFill>
                <a:schemeClr val="bg1"/>
              </a:solidFill>
              <a:latin typeface="+mj-lt"/>
              <a:cs typeface="Open Sans Semibold" panose="020B0706030804020204" pitchFamily="34" charset="0"/>
              <a:sym typeface="Arial" panose="020B0604020202020204" pitchFamily="34" charset="0"/>
            </a:endParaRPr>
          </a:p>
        </p:txBody>
      </p:sp>
    </p:spTree>
    <p:extLst>
      <p:ext uri="{BB962C8B-B14F-4D97-AF65-F5344CB8AC3E}">
        <p14:creationId xmlns:p14="http://schemas.microsoft.com/office/powerpoint/2010/main" val="1264846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D71D07E-D8C5-FDD4-3104-31EBA7E05B72}"/>
              </a:ext>
            </a:extLst>
          </p:cNvPr>
          <p:cNvGraphicFramePr>
            <a:graphicFrameLocks noChangeAspect="1"/>
          </p:cNvGraphicFramePr>
          <p:nvPr>
            <p:custDataLst>
              <p:tags r:id="rId1"/>
            </p:custDataLst>
            <p:extLst>
              <p:ext uri="{D42A27DB-BD31-4B8C-83A1-F6EECF244321}">
                <p14:modId xmlns:p14="http://schemas.microsoft.com/office/powerpoint/2010/main" val="1594101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6" name="think-cell data - do not delete" hidden="1">
                        <a:extLst>
                          <a:ext uri="{FF2B5EF4-FFF2-40B4-BE49-F238E27FC236}">
                            <a16:creationId xmlns:a16="http://schemas.microsoft.com/office/drawing/2014/main" id="{3D71D07E-D8C5-FDD4-3104-31EBA7E05B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393D4D-3A30-0C91-1BA6-3DB9ABCF6EAB}"/>
              </a:ext>
            </a:extLst>
          </p:cNvPr>
          <p:cNvSpPr>
            <a:spLocks noGrp="1"/>
          </p:cNvSpPr>
          <p:nvPr>
            <p:ph type="title"/>
          </p:nvPr>
        </p:nvSpPr>
        <p:spPr>
          <a:xfrm>
            <a:off x="383999" y="201600"/>
            <a:ext cx="11643877" cy="543600"/>
          </a:xfrm>
        </p:spPr>
        <p:txBody>
          <a:bodyPr vert="horz"/>
          <a:lstStyle/>
          <a:p>
            <a:r>
              <a:rPr lang="en-US" dirty="0"/>
              <a:t>Benchmarking sentiment analysis models using lexicon, machine learning, deep learning, and transformer-based approaches requires iterative tuning and evaluation through cross-validation</a:t>
            </a:r>
            <a:endParaRPr lang="de-DE" dirty="0"/>
          </a:p>
        </p:txBody>
      </p:sp>
      <p:sp>
        <p:nvSpPr>
          <p:cNvPr id="3" name="Footer Placeholder 2">
            <a:extLst>
              <a:ext uri="{FF2B5EF4-FFF2-40B4-BE49-F238E27FC236}">
                <a16:creationId xmlns:a16="http://schemas.microsoft.com/office/drawing/2014/main" id="{BADD39CF-AE0A-C248-F59B-1B913A4FC6C6}"/>
              </a:ext>
            </a:extLst>
          </p:cNvPr>
          <p:cNvSpPr>
            <a:spLocks noGrp="1"/>
          </p:cNvSpPr>
          <p:nvPr>
            <p:ph type="ftr" sz="quarter" idx="11"/>
          </p:nvPr>
        </p:nvSpPr>
        <p:spPr/>
        <p:txBody>
          <a:bodyPr/>
          <a:lstStyle/>
          <a:p>
            <a:pPr>
              <a:defRPr/>
            </a:pPr>
            <a:r>
              <a:rPr lang="de-DE" dirty="0"/>
              <a:t>6 von 14</a:t>
            </a:r>
          </a:p>
        </p:txBody>
      </p:sp>
      <p:sp>
        <p:nvSpPr>
          <p:cNvPr id="11" name="Rectangle 10">
            <a:extLst>
              <a:ext uri="{FF2B5EF4-FFF2-40B4-BE49-F238E27FC236}">
                <a16:creationId xmlns:a16="http://schemas.microsoft.com/office/drawing/2014/main" id="{9F71C996-DA70-515B-0AEF-BDEDCC881A6B}"/>
              </a:ext>
            </a:extLst>
          </p:cNvPr>
          <p:cNvSpPr/>
          <p:nvPr/>
        </p:nvSpPr>
        <p:spPr>
          <a:xfrm>
            <a:off x="383115" y="1056168"/>
            <a:ext cx="5123163" cy="4867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ysClr val="windowText" lastClr="000000"/>
                </a:solidFill>
              </a:rPr>
              <a:t>Model View</a:t>
            </a:r>
          </a:p>
        </p:txBody>
      </p:sp>
      <p:sp>
        <p:nvSpPr>
          <p:cNvPr id="174" name="Rechteck: abgerundete Ecken 316">
            <a:extLst>
              <a:ext uri="{FF2B5EF4-FFF2-40B4-BE49-F238E27FC236}">
                <a16:creationId xmlns:a16="http://schemas.microsoft.com/office/drawing/2014/main" id="{B1FCCB3C-556C-6E12-07C3-6E3944D9E4D5}"/>
              </a:ext>
            </a:extLst>
          </p:cNvPr>
          <p:cNvSpPr/>
          <p:nvPr/>
        </p:nvSpPr>
        <p:spPr bwMode="auto">
          <a:xfrm>
            <a:off x="481450" y="4840286"/>
            <a:ext cx="4854303" cy="965458"/>
          </a:xfrm>
          <a:prstGeom prst="roundRect">
            <a:avLst>
              <a:gd name="adj" fmla="val 10359"/>
            </a:avLst>
          </a:prstGeom>
          <a:noFill/>
          <a:ln w="9525" cap="flat" cmpd="sng" algn="ctr">
            <a:solidFill>
              <a:srgbClr val="0070C0"/>
            </a:solidFill>
            <a:prstDash val="solid"/>
            <a:round/>
            <a:headEnd type="none" w="med" len="med"/>
            <a:tailEnd type="none" w="med" len="med"/>
          </a:ln>
          <a:effectLst/>
        </p:spPr>
        <p:txBody>
          <a:bodyPr vert="horz" wrap="square" lIns="100800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600" i="0" u="none" strike="noStrike" cap="none" normalizeH="0" baseline="0" dirty="0">
                <a:ln>
                  <a:noFill/>
                </a:ln>
                <a:effectLst/>
                <a:latin typeface="+mj-lt"/>
              </a:rPr>
              <a:t> </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AU" sz="1400" dirty="0">
                <a:latin typeface="+mj-lt"/>
              </a:rPr>
              <a:t>Utilizes transformer architectures for advanced sentiment analysis</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AU" sz="1400" i="0" u="none" strike="noStrike" cap="none" normalizeH="0" baseline="0" dirty="0">
                <a:ln>
                  <a:noFill/>
                </a:ln>
                <a:effectLst/>
                <a:latin typeface="+mj-lt"/>
              </a:rPr>
              <a:t>BERT, GPT</a:t>
            </a:r>
            <a:endParaRPr kumimoji="0" lang="en-AU" sz="1600" i="0" u="none" strike="noStrike" cap="none" normalizeH="0" baseline="0" dirty="0">
              <a:ln>
                <a:noFill/>
              </a:ln>
              <a:effectLst/>
              <a:latin typeface="+mj-lt"/>
            </a:endParaRPr>
          </a:p>
        </p:txBody>
      </p:sp>
      <p:pic>
        <p:nvPicPr>
          <p:cNvPr id="176" name="Graphic 175" descr="Right And Left Brain outline">
            <a:extLst>
              <a:ext uri="{FF2B5EF4-FFF2-40B4-BE49-F238E27FC236}">
                <a16:creationId xmlns:a16="http://schemas.microsoft.com/office/drawing/2014/main" id="{6200F11F-E007-F6D3-E802-DAEB536DD7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791" y="5105815"/>
            <a:ext cx="577336" cy="577336"/>
          </a:xfrm>
          <a:prstGeom prst="rect">
            <a:avLst/>
          </a:prstGeom>
        </p:spPr>
      </p:pic>
      <p:pic>
        <p:nvPicPr>
          <p:cNvPr id="178" name="Graphic 177" descr="Left Brain outline">
            <a:extLst>
              <a:ext uri="{FF2B5EF4-FFF2-40B4-BE49-F238E27FC236}">
                <a16:creationId xmlns:a16="http://schemas.microsoft.com/office/drawing/2014/main" id="{95E93E2F-4DF4-C5F7-CCB7-A690DEBE8C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230" y="3992101"/>
            <a:ext cx="628879" cy="628879"/>
          </a:xfrm>
          <a:prstGeom prst="rect">
            <a:avLst/>
          </a:prstGeom>
        </p:spPr>
      </p:pic>
      <p:pic>
        <p:nvPicPr>
          <p:cNvPr id="182" name="Graphic 181" descr="Storytelling with solid fill">
            <a:extLst>
              <a:ext uri="{FF2B5EF4-FFF2-40B4-BE49-F238E27FC236}">
                <a16:creationId xmlns:a16="http://schemas.microsoft.com/office/drawing/2014/main" id="{D09C509A-8657-5F80-2978-9454D29E91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6645" y="1793008"/>
            <a:ext cx="701679" cy="701679"/>
          </a:xfrm>
          <a:prstGeom prst="rect">
            <a:avLst/>
          </a:prstGeom>
        </p:spPr>
      </p:pic>
      <p:sp>
        <p:nvSpPr>
          <p:cNvPr id="187" name="Rectangle 186">
            <a:extLst>
              <a:ext uri="{FF2B5EF4-FFF2-40B4-BE49-F238E27FC236}">
                <a16:creationId xmlns:a16="http://schemas.microsoft.com/office/drawing/2014/main" id="{6A2DD21D-D924-B370-DD52-6D3BB7698648}"/>
              </a:ext>
            </a:extLst>
          </p:cNvPr>
          <p:cNvSpPr/>
          <p:nvPr/>
        </p:nvSpPr>
        <p:spPr>
          <a:xfrm>
            <a:off x="6348408" y="1056168"/>
            <a:ext cx="5123163" cy="4867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ysClr val="windowText" lastClr="000000"/>
                </a:solidFill>
              </a:rPr>
              <a:t>Process View</a:t>
            </a:r>
          </a:p>
        </p:txBody>
      </p:sp>
      <p:graphicFrame>
        <p:nvGraphicFramePr>
          <p:cNvPr id="9" name="Diagram 8">
            <a:extLst>
              <a:ext uri="{FF2B5EF4-FFF2-40B4-BE49-F238E27FC236}">
                <a16:creationId xmlns:a16="http://schemas.microsoft.com/office/drawing/2014/main" id="{C955D865-0A19-5C5C-C870-15A856542F18}"/>
              </a:ext>
            </a:extLst>
          </p:cNvPr>
          <p:cNvGraphicFramePr/>
          <p:nvPr>
            <p:extLst>
              <p:ext uri="{D42A27DB-BD31-4B8C-83A1-F6EECF244321}">
                <p14:modId xmlns:p14="http://schemas.microsoft.com/office/powerpoint/2010/main" val="406521473"/>
              </p:ext>
            </p:extLst>
          </p:nvPr>
        </p:nvGraphicFramePr>
        <p:xfrm>
          <a:off x="5242928" y="1176077"/>
          <a:ext cx="7849956" cy="489979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88" name="Gerader Verbinder 234">
            <a:extLst>
              <a:ext uri="{FF2B5EF4-FFF2-40B4-BE49-F238E27FC236}">
                <a16:creationId xmlns:a16="http://schemas.microsoft.com/office/drawing/2014/main" id="{A03D95D5-FCED-C813-74A7-54447A162D75}"/>
              </a:ext>
            </a:extLst>
          </p:cNvPr>
          <p:cNvCxnSpPr>
            <a:cxnSpLocks/>
          </p:cNvCxnSpPr>
          <p:nvPr/>
        </p:nvCxnSpPr>
        <p:spPr bwMode="auto">
          <a:xfrm flipV="1">
            <a:off x="5281844" y="2315817"/>
            <a:ext cx="2194105" cy="3512872"/>
          </a:xfrm>
          <a:prstGeom prst="line">
            <a:avLst/>
          </a:prstGeom>
          <a:solidFill>
            <a:schemeClr val="accent1"/>
          </a:solidFill>
          <a:ln w="28575" cap="flat" cmpd="sng" algn="ctr">
            <a:solidFill>
              <a:srgbClr val="235078"/>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 name="Gerader Verbinder 234">
            <a:extLst>
              <a:ext uri="{FF2B5EF4-FFF2-40B4-BE49-F238E27FC236}">
                <a16:creationId xmlns:a16="http://schemas.microsoft.com/office/drawing/2014/main" id="{121E11A5-81E9-3B3A-F3C1-138702E3D00F}"/>
              </a:ext>
            </a:extLst>
          </p:cNvPr>
          <p:cNvCxnSpPr>
            <a:cxnSpLocks/>
          </p:cNvCxnSpPr>
          <p:nvPr/>
        </p:nvCxnSpPr>
        <p:spPr bwMode="auto">
          <a:xfrm flipV="1">
            <a:off x="5242928" y="1501959"/>
            <a:ext cx="2159736" cy="95292"/>
          </a:xfrm>
          <a:prstGeom prst="line">
            <a:avLst/>
          </a:prstGeom>
          <a:solidFill>
            <a:schemeClr val="accent1"/>
          </a:solidFill>
          <a:ln w="28575" cap="flat" cmpd="sng" algn="ctr">
            <a:solidFill>
              <a:srgbClr val="235078"/>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5" name="Group 244">
            <a:extLst>
              <a:ext uri="{FF2B5EF4-FFF2-40B4-BE49-F238E27FC236}">
                <a16:creationId xmlns:a16="http://schemas.microsoft.com/office/drawing/2014/main" id="{176EEE12-61B9-BB71-E18F-D4DAEF44D4E9}"/>
              </a:ext>
            </a:extLst>
          </p:cNvPr>
          <p:cNvGrpSpPr/>
          <p:nvPr/>
        </p:nvGrpSpPr>
        <p:grpSpPr>
          <a:xfrm>
            <a:off x="8255351" y="2778772"/>
            <a:ext cx="2110740" cy="691213"/>
            <a:chOff x="669835" y="1465404"/>
            <a:chExt cx="2110740" cy="691213"/>
          </a:xfrm>
        </p:grpSpPr>
        <p:pic>
          <p:nvPicPr>
            <p:cNvPr id="246" name="Graphic 245" descr="Bullseye outline">
              <a:extLst>
                <a:ext uri="{FF2B5EF4-FFF2-40B4-BE49-F238E27FC236}">
                  <a16:creationId xmlns:a16="http://schemas.microsoft.com/office/drawing/2014/main" id="{CA1551D4-3EC2-1E0F-073D-056B9B35DE6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9835" y="1465404"/>
              <a:ext cx="691213" cy="691213"/>
            </a:xfrm>
            <a:prstGeom prst="rect">
              <a:avLst/>
            </a:prstGeom>
          </p:spPr>
        </p:pic>
        <p:grpSp>
          <p:nvGrpSpPr>
            <p:cNvPr id="247" name="Group 246">
              <a:extLst>
                <a:ext uri="{FF2B5EF4-FFF2-40B4-BE49-F238E27FC236}">
                  <a16:creationId xmlns:a16="http://schemas.microsoft.com/office/drawing/2014/main" id="{B9C5894C-2498-C91F-8A81-03B5227FD114}"/>
                </a:ext>
              </a:extLst>
            </p:cNvPr>
            <p:cNvGrpSpPr/>
            <p:nvPr/>
          </p:nvGrpSpPr>
          <p:grpSpPr>
            <a:xfrm>
              <a:off x="1221120" y="1512390"/>
              <a:ext cx="1559455" cy="597241"/>
              <a:chOff x="1276023" y="1569777"/>
              <a:chExt cx="1559455" cy="597241"/>
            </a:xfrm>
          </p:grpSpPr>
          <p:sp>
            <p:nvSpPr>
              <p:cNvPr id="248" name="Rectangle 9">
                <a:extLst>
                  <a:ext uri="{FF2B5EF4-FFF2-40B4-BE49-F238E27FC236}">
                    <a16:creationId xmlns:a16="http://schemas.microsoft.com/office/drawing/2014/main" id="{1087820A-3202-9BB2-F338-C7CF171D292F}"/>
                  </a:ext>
                </a:extLst>
              </p:cNvPr>
              <p:cNvSpPr>
                <a:spLocks noChangeArrowheads="1"/>
              </p:cNvSpPr>
              <p:nvPr/>
            </p:nvSpPr>
            <p:spPr bwMode="auto">
              <a:xfrm>
                <a:off x="1276023" y="1920797"/>
                <a:ext cx="1557065" cy="246221"/>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Accuracy Score</a:t>
                </a:r>
              </a:p>
            </p:txBody>
          </p:sp>
          <p:sp>
            <p:nvSpPr>
              <p:cNvPr id="249" name="Rectangle 9">
                <a:extLst>
                  <a:ext uri="{FF2B5EF4-FFF2-40B4-BE49-F238E27FC236}">
                    <a16:creationId xmlns:a16="http://schemas.microsoft.com/office/drawing/2014/main" id="{11682342-BCCD-8AB5-F27E-C42802313996}"/>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XX%</a:t>
                </a:r>
              </a:p>
            </p:txBody>
          </p:sp>
        </p:grpSp>
      </p:grpSp>
      <p:grpSp>
        <p:nvGrpSpPr>
          <p:cNvPr id="250" name="Group 249">
            <a:extLst>
              <a:ext uri="{FF2B5EF4-FFF2-40B4-BE49-F238E27FC236}">
                <a16:creationId xmlns:a16="http://schemas.microsoft.com/office/drawing/2014/main" id="{B24E38E3-E7AC-6FD9-6A5E-4ED46D33039D}"/>
              </a:ext>
            </a:extLst>
          </p:cNvPr>
          <p:cNvGrpSpPr/>
          <p:nvPr/>
        </p:nvGrpSpPr>
        <p:grpSpPr>
          <a:xfrm>
            <a:off x="8255351" y="3477205"/>
            <a:ext cx="2110740" cy="751130"/>
            <a:chOff x="669835" y="2163837"/>
            <a:chExt cx="2110740" cy="751130"/>
          </a:xfrm>
        </p:grpSpPr>
        <p:pic>
          <p:nvPicPr>
            <p:cNvPr id="251" name="Graphic 250" descr="Race Car with solid fill">
              <a:extLst>
                <a:ext uri="{FF2B5EF4-FFF2-40B4-BE49-F238E27FC236}">
                  <a16:creationId xmlns:a16="http://schemas.microsoft.com/office/drawing/2014/main" id="{3BBF5947-C747-D0F9-B77A-D3F3D0F3A13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9835" y="2182228"/>
              <a:ext cx="689066" cy="689066"/>
            </a:xfrm>
            <a:prstGeom prst="rect">
              <a:avLst/>
            </a:prstGeom>
          </p:spPr>
        </p:pic>
        <p:grpSp>
          <p:nvGrpSpPr>
            <p:cNvPr id="252" name="Group 251">
              <a:extLst>
                <a:ext uri="{FF2B5EF4-FFF2-40B4-BE49-F238E27FC236}">
                  <a16:creationId xmlns:a16="http://schemas.microsoft.com/office/drawing/2014/main" id="{5A9E71C4-3E71-B6E6-4C68-EA8AC5A15E66}"/>
                </a:ext>
              </a:extLst>
            </p:cNvPr>
            <p:cNvGrpSpPr/>
            <p:nvPr/>
          </p:nvGrpSpPr>
          <p:grpSpPr>
            <a:xfrm>
              <a:off x="1221120" y="2163837"/>
              <a:ext cx="1559455" cy="751130"/>
              <a:chOff x="1276023" y="1569777"/>
              <a:chExt cx="1559455" cy="751130"/>
            </a:xfrm>
          </p:grpSpPr>
          <p:sp>
            <p:nvSpPr>
              <p:cNvPr id="253" name="Rectangle 9">
                <a:extLst>
                  <a:ext uri="{FF2B5EF4-FFF2-40B4-BE49-F238E27FC236}">
                    <a16:creationId xmlns:a16="http://schemas.microsoft.com/office/drawing/2014/main" id="{404F88AC-BB84-4166-0ED5-1A7BB16A38B0}"/>
                  </a:ext>
                </a:extLst>
              </p:cNvPr>
              <p:cNvSpPr>
                <a:spLocks noChangeArrowheads="1"/>
              </p:cNvSpPr>
              <p:nvPr/>
            </p:nvSpPr>
            <p:spPr bwMode="auto">
              <a:xfrm>
                <a:off x="1276023" y="1920797"/>
                <a:ext cx="1557065" cy="400110"/>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Macro Average F1-Score</a:t>
                </a:r>
              </a:p>
            </p:txBody>
          </p:sp>
          <p:sp>
            <p:nvSpPr>
              <p:cNvPr id="254" name="Rectangle 9">
                <a:extLst>
                  <a:ext uri="{FF2B5EF4-FFF2-40B4-BE49-F238E27FC236}">
                    <a16:creationId xmlns:a16="http://schemas.microsoft.com/office/drawing/2014/main" id="{51284ADF-386C-FC52-30EB-4241F2175B08}"/>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XX%</a:t>
                </a:r>
              </a:p>
            </p:txBody>
          </p:sp>
        </p:grpSp>
      </p:grpSp>
      <p:pic>
        <p:nvPicPr>
          <p:cNvPr id="180" name="Graphic 179" descr="Head with gears outline">
            <a:extLst>
              <a:ext uri="{FF2B5EF4-FFF2-40B4-BE49-F238E27FC236}">
                <a16:creationId xmlns:a16="http://schemas.microsoft.com/office/drawing/2014/main" id="{DA272874-E553-2696-42A0-41C101E9EAB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0111" y="2873677"/>
            <a:ext cx="705783" cy="705783"/>
          </a:xfrm>
          <a:prstGeom prst="rect">
            <a:avLst/>
          </a:prstGeom>
        </p:spPr>
      </p:pic>
      <p:sp>
        <p:nvSpPr>
          <p:cNvPr id="258" name="TextBox 257">
            <a:extLst>
              <a:ext uri="{FF2B5EF4-FFF2-40B4-BE49-F238E27FC236}">
                <a16:creationId xmlns:a16="http://schemas.microsoft.com/office/drawing/2014/main" id="{A9C82937-F6C8-5FC1-0FED-64DDD643B61E}"/>
              </a:ext>
            </a:extLst>
          </p:cNvPr>
          <p:cNvSpPr txBox="1"/>
          <p:nvPr/>
        </p:nvSpPr>
        <p:spPr>
          <a:xfrm>
            <a:off x="597614" y="4700651"/>
            <a:ext cx="1862907" cy="369332"/>
          </a:xfrm>
          <a:prstGeom prst="rect">
            <a:avLst/>
          </a:prstGeom>
          <a:solidFill>
            <a:schemeClr val="bg1"/>
          </a:solidFill>
        </p:spPr>
        <p:txBody>
          <a:bodyPr wrap="square" rtlCol="0">
            <a:spAutoFit/>
          </a:bodyPr>
          <a:lstStyle>
            <a:defPPr>
              <a:defRPr kern="1200" smtId="4294967295"/>
            </a:defPPr>
          </a:lstStyle>
          <a:p>
            <a:r>
              <a:rPr lang="en-AU" b="1" dirty="0">
                <a:solidFill>
                  <a:srgbClr val="00549F"/>
                </a:solidFill>
                <a:latin typeface="+mj-lt"/>
              </a:rPr>
              <a:t>Transformers</a:t>
            </a:r>
          </a:p>
        </p:txBody>
      </p:sp>
      <p:sp>
        <p:nvSpPr>
          <p:cNvPr id="173" name="Rechteck: abgerundete Ecken 316">
            <a:extLst>
              <a:ext uri="{FF2B5EF4-FFF2-40B4-BE49-F238E27FC236}">
                <a16:creationId xmlns:a16="http://schemas.microsoft.com/office/drawing/2014/main" id="{1EF4854C-B6F0-A939-3D3D-A532116B022C}"/>
              </a:ext>
            </a:extLst>
          </p:cNvPr>
          <p:cNvSpPr/>
          <p:nvPr/>
        </p:nvSpPr>
        <p:spPr bwMode="auto">
          <a:xfrm>
            <a:off x="481450" y="3751626"/>
            <a:ext cx="4854303" cy="965458"/>
          </a:xfrm>
          <a:prstGeom prst="roundRect">
            <a:avLst>
              <a:gd name="adj" fmla="val 10359"/>
            </a:avLst>
          </a:prstGeom>
          <a:noFill/>
          <a:ln w="9525" cap="flat" cmpd="sng" algn="ctr">
            <a:solidFill>
              <a:srgbClr val="0070C0"/>
            </a:solidFill>
            <a:prstDash val="solid"/>
            <a:round/>
            <a:headEnd type="none" w="med" len="med"/>
            <a:tailEnd type="none" w="med" len="med"/>
          </a:ln>
          <a:effectLst/>
        </p:spPr>
        <p:txBody>
          <a:bodyPr vert="horz" wrap="square" lIns="100800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1600" i="0" u="none" strike="noStrike" cap="none" normalizeH="0" baseline="0" dirty="0">
                <a:ln>
                  <a:noFill/>
                </a:ln>
                <a:effectLst/>
                <a:latin typeface="+mj-lt"/>
              </a:rPr>
              <a:t> </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400" dirty="0">
                <a:latin typeface="+mj-lt"/>
              </a:rPr>
              <a:t>Employs neural networks to learn features from raw data</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400" dirty="0">
                <a:latin typeface="+mj-lt"/>
              </a:rPr>
              <a:t>MLP, CNN</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AU" sz="1600" i="0" u="none" strike="noStrike" cap="none" normalizeH="0" baseline="0" dirty="0">
              <a:ln>
                <a:noFill/>
              </a:ln>
              <a:effectLst/>
              <a:latin typeface="+mj-lt"/>
            </a:endParaRPr>
          </a:p>
        </p:txBody>
      </p:sp>
      <p:sp>
        <p:nvSpPr>
          <p:cNvPr id="257" name="TextBox 256">
            <a:extLst>
              <a:ext uri="{FF2B5EF4-FFF2-40B4-BE49-F238E27FC236}">
                <a16:creationId xmlns:a16="http://schemas.microsoft.com/office/drawing/2014/main" id="{06C5713A-3847-F2E5-A411-6D479D3E569A}"/>
              </a:ext>
            </a:extLst>
          </p:cNvPr>
          <p:cNvSpPr txBox="1"/>
          <p:nvPr/>
        </p:nvSpPr>
        <p:spPr>
          <a:xfrm>
            <a:off x="597614" y="3603189"/>
            <a:ext cx="1862907" cy="369332"/>
          </a:xfrm>
          <a:prstGeom prst="rect">
            <a:avLst/>
          </a:prstGeom>
          <a:solidFill>
            <a:schemeClr val="bg1"/>
          </a:solidFill>
        </p:spPr>
        <p:txBody>
          <a:bodyPr wrap="square" rtlCol="0">
            <a:spAutoFit/>
          </a:bodyPr>
          <a:lstStyle>
            <a:defPPr>
              <a:defRPr kern="1200" smtId="4294967295"/>
            </a:defPPr>
          </a:lstStyle>
          <a:p>
            <a:r>
              <a:rPr lang="en-AU" b="1" dirty="0">
                <a:solidFill>
                  <a:srgbClr val="00549F"/>
                </a:solidFill>
                <a:latin typeface="+mj-lt"/>
              </a:rPr>
              <a:t>Deep Learning</a:t>
            </a:r>
          </a:p>
        </p:txBody>
      </p:sp>
      <p:sp>
        <p:nvSpPr>
          <p:cNvPr id="172" name="Rechteck: abgerundete Ecken 316">
            <a:extLst>
              <a:ext uri="{FF2B5EF4-FFF2-40B4-BE49-F238E27FC236}">
                <a16:creationId xmlns:a16="http://schemas.microsoft.com/office/drawing/2014/main" id="{874561A9-3167-2AC1-4CBE-CCE3B6AEE96D}"/>
              </a:ext>
            </a:extLst>
          </p:cNvPr>
          <p:cNvSpPr/>
          <p:nvPr/>
        </p:nvSpPr>
        <p:spPr bwMode="auto">
          <a:xfrm>
            <a:off x="481450" y="2662966"/>
            <a:ext cx="4854303" cy="965458"/>
          </a:xfrm>
          <a:prstGeom prst="roundRect">
            <a:avLst>
              <a:gd name="adj" fmla="val 10359"/>
            </a:avLst>
          </a:prstGeom>
          <a:noFill/>
          <a:ln w="9525" cap="flat" cmpd="sng" algn="ctr">
            <a:solidFill>
              <a:srgbClr val="0070C0"/>
            </a:solidFill>
            <a:prstDash val="solid"/>
            <a:round/>
            <a:headEnd type="none" w="med" len="med"/>
            <a:tailEnd type="none" w="med" len="med"/>
          </a:ln>
          <a:effectLst/>
        </p:spPr>
        <p:txBody>
          <a:bodyPr vert="horz" wrap="square" lIns="1008000" tIns="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AU" sz="1600" dirty="0">
                <a:latin typeface="+mj-lt"/>
              </a:rPr>
              <a:t> </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AU" sz="1400" i="0" u="none" strike="noStrike" cap="none" normalizeH="0" baseline="0" dirty="0">
                <a:ln>
                  <a:noFill/>
                </a:ln>
                <a:effectLst/>
                <a:latin typeface="+mj-lt"/>
              </a:rPr>
              <a:t>Use statistical models to classify sentiment</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400" dirty="0">
                <a:latin typeface="+mj-lt"/>
              </a:rPr>
              <a:t>M</a:t>
            </a:r>
            <a:r>
              <a:rPr kumimoji="0" lang="en-US" sz="1400" i="0" u="none" strike="noStrike" cap="none" normalizeH="0" baseline="0" dirty="0">
                <a:ln>
                  <a:noFill/>
                </a:ln>
                <a:effectLst/>
                <a:latin typeface="+mj-lt"/>
              </a:rPr>
              <a:t>ethods require labeled training data</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400" dirty="0">
                <a:latin typeface="+mj-lt"/>
              </a:rPr>
              <a:t>SVM, Logistic Regression, Naïve Bayes </a:t>
            </a:r>
            <a:endParaRPr kumimoji="0" lang="en-AU" sz="1400" i="0" u="none" strike="noStrike" cap="none" normalizeH="0" baseline="0" dirty="0">
              <a:ln>
                <a:noFill/>
              </a:ln>
              <a:effectLst/>
              <a:latin typeface="+mj-lt"/>
            </a:endParaRPr>
          </a:p>
        </p:txBody>
      </p:sp>
      <p:sp>
        <p:nvSpPr>
          <p:cNvPr id="256" name="TextBox 255">
            <a:extLst>
              <a:ext uri="{FF2B5EF4-FFF2-40B4-BE49-F238E27FC236}">
                <a16:creationId xmlns:a16="http://schemas.microsoft.com/office/drawing/2014/main" id="{2C21F9AA-A146-8356-21B3-D8FA05315BB0}"/>
              </a:ext>
            </a:extLst>
          </p:cNvPr>
          <p:cNvSpPr txBox="1"/>
          <p:nvPr/>
        </p:nvSpPr>
        <p:spPr>
          <a:xfrm>
            <a:off x="597614" y="2518366"/>
            <a:ext cx="2231946" cy="369332"/>
          </a:xfrm>
          <a:prstGeom prst="rect">
            <a:avLst/>
          </a:prstGeom>
          <a:solidFill>
            <a:schemeClr val="bg1"/>
          </a:solidFill>
        </p:spPr>
        <p:txBody>
          <a:bodyPr wrap="square" rtlCol="0">
            <a:spAutoFit/>
          </a:bodyPr>
          <a:lstStyle>
            <a:defPPr>
              <a:defRPr kern="1200" smtId="4294967295"/>
            </a:defPPr>
          </a:lstStyle>
          <a:p>
            <a:r>
              <a:rPr lang="en-AU" b="1" dirty="0">
                <a:solidFill>
                  <a:srgbClr val="00549F"/>
                </a:solidFill>
                <a:latin typeface="+mj-lt"/>
              </a:rPr>
              <a:t>Machine Learning</a:t>
            </a:r>
          </a:p>
        </p:txBody>
      </p:sp>
      <p:sp>
        <p:nvSpPr>
          <p:cNvPr id="171" name="Rechteck: abgerundete Ecken 316">
            <a:extLst>
              <a:ext uri="{FF2B5EF4-FFF2-40B4-BE49-F238E27FC236}">
                <a16:creationId xmlns:a16="http://schemas.microsoft.com/office/drawing/2014/main" id="{7AD9FECA-CCE1-CCDB-C7ED-5607D91859D1}"/>
              </a:ext>
            </a:extLst>
          </p:cNvPr>
          <p:cNvSpPr/>
          <p:nvPr/>
        </p:nvSpPr>
        <p:spPr bwMode="auto">
          <a:xfrm>
            <a:off x="481450" y="1597251"/>
            <a:ext cx="4854303" cy="965458"/>
          </a:xfrm>
          <a:prstGeom prst="roundRect">
            <a:avLst>
              <a:gd name="adj" fmla="val 10359"/>
            </a:avLst>
          </a:prstGeom>
          <a:noFill/>
          <a:ln w="9525" cap="flat" cmpd="sng" algn="ctr">
            <a:solidFill>
              <a:srgbClr val="0070C0"/>
            </a:solidFill>
            <a:prstDash val="solid"/>
            <a:round/>
            <a:headEnd type="none" w="med" len="med"/>
            <a:tailEnd type="none" w="med" len="med"/>
          </a:ln>
          <a:effectLst/>
        </p:spPr>
        <p:txBody>
          <a:bodyPr vert="horz" wrap="square" lIns="1008000" tIns="0" rIns="91440" bIns="45720" numCol="1" rtlCol="0" anchor="t" anchorCtr="0" compatLnSpc="1">
            <a:prstTxWarp prst="textNoShape">
              <a:avLst/>
            </a:prstTxWarp>
          </a:bodyPr>
          <a:lstStyle/>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sz="1400" dirty="0">
              <a:latin typeface="+mj-lt"/>
            </a:endParaRP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400" dirty="0">
                <a:latin typeface="+mj-lt"/>
              </a:rPr>
              <a:t>Uses predefined dictionaries of words with assigned sentiment values</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400" dirty="0">
                <a:latin typeface="+mj-lt"/>
              </a:rPr>
              <a:t>VADER, SWN</a:t>
            </a:r>
          </a:p>
          <a:p>
            <a:pPr marL="0" marR="0" indent="0" algn="l" defTabSz="914400" rtl="0" eaLnBrk="0" fontAlgn="base" latinLnBrk="0" hangingPunct="0">
              <a:lnSpc>
                <a:spcPct val="100000"/>
              </a:lnSpc>
              <a:spcBef>
                <a:spcPct val="0"/>
              </a:spcBef>
              <a:spcAft>
                <a:spcPct val="0"/>
              </a:spcAft>
              <a:buClrTx/>
              <a:buSzTx/>
              <a:buFontTx/>
              <a:buNone/>
              <a:tabLst/>
            </a:pPr>
            <a:endParaRPr kumimoji="0" lang="en-AU" sz="1600" i="0" u="none" strike="noStrike" cap="none" normalizeH="0" baseline="0" dirty="0">
              <a:ln>
                <a:noFill/>
              </a:ln>
              <a:effectLst/>
              <a:latin typeface="+mj-lt"/>
            </a:endParaRPr>
          </a:p>
        </p:txBody>
      </p:sp>
      <p:sp>
        <p:nvSpPr>
          <p:cNvPr id="255" name="TextBox 254">
            <a:extLst>
              <a:ext uri="{FF2B5EF4-FFF2-40B4-BE49-F238E27FC236}">
                <a16:creationId xmlns:a16="http://schemas.microsoft.com/office/drawing/2014/main" id="{5E1A4743-34C4-4836-7FFD-6C677CD19747}"/>
              </a:ext>
            </a:extLst>
          </p:cNvPr>
          <p:cNvSpPr txBox="1"/>
          <p:nvPr/>
        </p:nvSpPr>
        <p:spPr>
          <a:xfrm>
            <a:off x="597614" y="1453318"/>
            <a:ext cx="1109266" cy="369332"/>
          </a:xfrm>
          <a:prstGeom prst="rect">
            <a:avLst/>
          </a:prstGeom>
          <a:solidFill>
            <a:schemeClr val="bg1"/>
          </a:solidFill>
        </p:spPr>
        <p:txBody>
          <a:bodyPr wrap="square" rtlCol="0">
            <a:spAutoFit/>
          </a:bodyPr>
          <a:lstStyle>
            <a:defPPr>
              <a:defRPr kern="1200" smtId="4294967295"/>
            </a:defPPr>
          </a:lstStyle>
          <a:p>
            <a:r>
              <a:rPr lang="en-AU" b="1" dirty="0">
                <a:solidFill>
                  <a:srgbClr val="00549F"/>
                </a:solidFill>
                <a:latin typeface="+mj-lt"/>
              </a:rPr>
              <a:t>Lexicon</a:t>
            </a:r>
          </a:p>
        </p:txBody>
      </p:sp>
      <p:sp>
        <p:nvSpPr>
          <p:cNvPr id="260" name="Pfeil: Fünfeck 30">
            <a:extLst>
              <a:ext uri="{FF2B5EF4-FFF2-40B4-BE49-F238E27FC236}">
                <a16:creationId xmlns:a16="http://schemas.microsoft.com/office/drawing/2014/main" id="{F781B307-2D52-5323-E404-3B690A31D4B3}"/>
              </a:ext>
            </a:extLst>
          </p:cNvPr>
          <p:cNvSpPr>
            <a:spLocks/>
          </p:cNvSpPr>
          <p:nvPr/>
        </p:nvSpPr>
        <p:spPr bwMode="gray">
          <a:xfrm>
            <a:off x="0" y="0"/>
            <a:ext cx="331924" cy="298064"/>
          </a:xfrm>
          <a:prstGeom prst="homePlate">
            <a:avLst>
              <a:gd name="adj" fmla="val 27927"/>
            </a:avLst>
          </a:prstGeom>
          <a:solidFill>
            <a:srgbClr val="438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00" dirty="0"/>
          </a:p>
        </p:txBody>
      </p:sp>
      <p:sp>
        <p:nvSpPr>
          <p:cNvPr id="261" name="Google Shape;7762;p147">
            <a:extLst>
              <a:ext uri="{FF2B5EF4-FFF2-40B4-BE49-F238E27FC236}">
                <a16:creationId xmlns:a16="http://schemas.microsoft.com/office/drawing/2014/main" id="{A2BFACBE-076A-E8CB-8DBB-EA379DE99DFE}"/>
              </a:ext>
            </a:extLst>
          </p:cNvPr>
          <p:cNvSpPr txBox="1">
            <a:spLocks noChangeArrowheads="1"/>
          </p:cNvSpPr>
          <p:nvPr/>
        </p:nvSpPr>
        <p:spPr bwMode="gray">
          <a:xfrm>
            <a:off x="5132" y="36934"/>
            <a:ext cx="243734" cy="22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1400" dirty="0">
                <a:solidFill>
                  <a:schemeClr val="bg1"/>
                </a:solidFill>
                <a:latin typeface="+mj-lt"/>
                <a:cs typeface="Open Sans Semibold" panose="020B0706030804020204" pitchFamily="34" charset="0"/>
                <a:sym typeface="Open Sans Semibold" panose="020B0706030804020204" pitchFamily="34" charset="0"/>
              </a:rPr>
              <a:t>2</a:t>
            </a:r>
            <a:endParaRPr lang="de-DE" altLang="en-US" sz="500" dirty="0">
              <a:solidFill>
                <a:schemeClr val="bg1"/>
              </a:solidFill>
              <a:latin typeface="+mj-lt"/>
              <a:cs typeface="Open Sans Semibold" panose="020B0706030804020204" pitchFamily="34" charset="0"/>
              <a:sym typeface="Arial" panose="020B0604020202020204" pitchFamily="34" charset="0"/>
            </a:endParaRPr>
          </a:p>
        </p:txBody>
      </p:sp>
      <p:sp>
        <p:nvSpPr>
          <p:cNvPr id="265" name="Rectangle 264">
            <a:extLst>
              <a:ext uri="{FF2B5EF4-FFF2-40B4-BE49-F238E27FC236}">
                <a16:creationId xmlns:a16="http://schemas.microsoft.com/office/drawing/2014/main" id="{BEB43990-8C3B-FACB-4B84-BB20483F06C5}"/>
              </a:ext>
            </a:extLst>
          </p:cNvPr>
          <p:cNvSpPr/>
          <p:nvPr/>
        </p:nvSpPr>
        <p:spPr>
          <a:xfrm>
            <a:off x="10438404" y="816019"/>
            <a:ext cx="1369595" cy="2103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Benchmark</a:t>
            </a:r>
            <a:endParaRPr lang="en-US" sz="1400" dirty="0">
              <a:solidFill>
                <a:schemeClr val="tx1"/>
              </a:solidFill>
            </a:endParaRPr>
          </a:p>
        </p:txBody>
      </p:sp>
    </p:spTree>
    <p:extLst>
      <p:ext uri="{BB962C8B-B14F-4D97-AF65-F5344CB8AC3E}">
        <p14:creationId xmlns:p14="http://schemas.microsoft.com/office/powerpoint/2010/main" val="20604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D71D07E-D8C5-FDD4-3104-31EBA7E05B72}"/>
              </a:ext>
            </a:extLst>
          </p:cNvPr>
          <p:cNvGraphicFramePr>
            <a:graphicFrameLocks noChangeAspect="1"/>
          </p:cNvGraphicFramePr>
          <p:nvPr>
            <p:custDataLst>
              <p:tags r:id="rId1"/>
            </p:custDataLst>
            <p:extLst>
              <p:ext uri="{D42A27DB-BD31-4B8C-83A1-F6EECF244321}">
                <p14:modId xmlns:p14="http://schemas.microsoft.com/office/powerpoint/2010/main" val="2081348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6" name="think-cell data - do not delete" hidden="1">
                        <a:extLst>
                          <a:ext uri="{FF2B5EF4-FFF2-40B4-BE49-F238E27FC236}">
                            <a16:creationId xmlns:a16="http://schemas.microsoft.com/office/drawing/2014/main" id="{3D71D07E-D8C5-FDD4-3104-31EBA7E05B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7393D4D-3A30-0C91-1BA6-3DB9ABCF6EAB}"/>
              </a:ext>
            </a:extLst>
          </p:cNvPr>
          <p:cNvSpPr>
            <a:spLocks noGrp="1"/>
          </p:cNvSpPr>
          <p:nvPr>
            <p:ph type="title"/>
          </p:nvPr>
        </p:nvSpPr>
        <p:spPr/>
        <p:txBody>
          <a:bodyPr vert="horz"/>
          <a:lstStyle/>
          <a:p>
            <a:r>
              <a:rPr lang="en-US" dirty="0"/>
              <a:t>The process for analyzing stock news and price data involves sourcing, cleaning, and excluding outliers – We can observe that the percentiles are diverging over time</a:t>
            </a:r>
          </a:p>
        </p:txBody>
      </p:sp>
      <p:sp>
        <p:nvSpPr>
          <p:cNvPr id="3" name="Footer Placeholder 2">
            <a:extLst>
              <a:ext uri="{FF2B5EF4-FFF2-40B4-BE49-F238E27FC236}">
                <a16:creationId xmlns:a16="http://schemas.microsoft.com/office/drawing/2014/main" id="{BADD39CF-AE0A-C248-F59B-1B913A4FC6C6}"/>
              </a:ext>
            </a:extLst>
          </p:cNvPr>
          <p:cNvSpPr>
            <a:spLocks noGrp="1"/>
          </p:cNvSpPr>
          <p:nvPr>
            <p:ph type="ftr" sz="quarter" idx="11"/>
          </p:nvPr>
        </p:nvSpPr>
        <p:spPr/>
        <p:txBody>
          <a:bodyPr/>
          <a:lstStyle/>
          <a:p>
            <a:pPr>
              <a:defRPr/>
            </a:pPr>
            <a:r>
              <a:rPr lang="de-DE" dirty="0"/>
              <a:t>7 von 14</a:t>
            </a:r>
          </a:p>
        </p:txBody>
      </p:sp>
      <p:sp>
        <p:nvSpPr>
          <p:cNvPr id="16" name="Rechteck: abgerundete Ecken 264">
            <a:extLst>
              <a:ext uri="{FF2B5EF4-FFF2-40B4-BE49-F238E27FC236}">
                <a16:creationId xmlns:a16="http://schemas.microsoft.com/office/drawing/2014/main" id="{FA9E3A33-3F1B-66F4-B58C-CC852364880C}"/>
              </a:ext>
            </a:extLst>
          </p:cNvPr>
          <p:cNvSpPr/>
          <p:nvPr/>
        </p:nvSpPr>
        <p:spPr bwMode="auto">
          <a:xfrm>
            <a:off x="597762" y="2593340"/>
            <a:ext cx="2472694" cy="3221045"/>
          </a:xfrm>
          <a:prstGeom prst="roundRect">
            <a:avLst/>
          </a:prstGeom>
          <a:solidFill>
            <a:schemeClr val="bg1"/>
          </a:solidFill>
          <a:ln w="9525" cap="flat" cmpd="sng" algn="ctr">
            <a:solidFill>
              <a:srgbClr val="00549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36000" rIns="0" bIns="36000" numCol="1" rtlCol="0" anchor="t" anchorCtr="0" compatLnSpc="1">
            <a:prstTxWarp prst="textNoShape">
              <a:avLst/>
            </a:prstTxWarp>
          </a:bodyPr>
          <a:lstStyle/>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dirty="0">
                <a:ln>
                  <a:noFill/>
                </a:ln>
                <a:effectLst/>
                <a:latin typeface="+mj-lt"/>
              </a:rPr>
              <a:t>Query </a:t>
            </a:r>
            <a:r>
              <a:rPr kumimoji="0" lang="en-US" sz="1400" b="0" i="0" u="none" strike="noStrike" cap="none" normalizeH="0" baseline="0" dirty="0">
                <a:ln>
                  <a:noFill/>
                </a:ln>
                <a:effectLst/>
                <a:latin typeface="+mj-lt"/>
              </a:rPr>
              <a:t>Refinitiv </a:t>
            </a:r>
            <a:r>
              <a:rPr kumimoji="0" lang="en-US" sz="1400" b="0" i="0" u="none" strike="noStrike" cap="none" normalizeH="0" baseline="0" dirty="0" err="1">
                <a:ln>
                  <a:noFill/>
                </a:ln>
                <a:effectLst/>
                <a:latin typeface="+mj-lt"/>
              </a:rPr>
              <a:t>Datastream</a:t>
            </a:r>
            <a:r>
              <a:rPr kumimoji="0" lang="en-US" sz="1400" b="0" i="0" u="none" strike="noStrike" cap="none" normalizeH="0" baseline="0" dirty="0">
                <a:ln>
                  <a:noFill/>
                </a:ln>
                <a:effectLst/>
                <a:latin typeface="+mj-lt"/>
              </a:rPr>
              <a:t> API for </a:t>
            </a:r>
            <a:r>
              <a:rPr kumimoji="0" lang="en-US" sz="1400" b="1" i="0" u="none" strike="noStrike" cap="none" normalizeH="0" baseline="0" dirty="0">
                <a:ln>
                  <a:noFill/>
                </a:ln>
                <a:effectLst/>
                <a:latin typeface="+mj-lt"/>
              </a:rPr>
              <a:t>financial news articles </a:t>
            </a:r>
            <a:r>
              <a:rPr kumimoji="0" lang="en-US" sz="1400" b="0" i="0" u="none" strike="noStrike" cap="none" normalizeH="0" baseline="0" dirty="0">
                <a:ln>
                  <a:noFill/>
                </a:ln>
                <a:effectLst/>
                <a:latin typeface="+mj-lt"/>
              </a:rPr>
              <a:t>and </a:t>
            </a:r>
            <a:r>
              <a:rPr kumimoji="0" lang="en-US" sz="1400" b="1" i="0" u="none" strike="noStrike" cap="none" normalizeH="0" baseline="0" dirty="0">
                <a:ln>
                  <a:noFill/>
                </a:ln>
                <a:effectLst/>
                <a:latin typeface="+mj-lt"/>
              </a:rPr>
              <a:t>stock price</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dirty="0">
                <a:ln>
                  <a:noFill/>
                </a:ln>
                <a:effectLst/>
                <a:latin typeface="+mj-lt"/>
              </a:rPr>
              <a:t>Filter the news articles</a:t>
            </a:r>
            <a:r>
              <a:rPr kumimoji="0" lang="en-US" sz="1400" b="0" i="0" u="none" strike="noStrike" cap="none" normalizeH="0" baseline="0" dirty="0">
                <a:ln>
                  <a:noFill/>
                </a:ln>
                <a:effectLst/>
                <a:latin typeface="+mj-lt"/>
              </a:rPr>
              <a:t> to focus on relevant companies and time periods</a:t>
            </a:r>
            <a:endParaRPr kumimoji="0" lang="en-AU" sz="1400" b="0" i="0" u="none" strike="noStrike" cap="none" normalizeH="0" baseline="0" dirty="0">
              <a:ln>
                <a:noFill/>
              </a:ln>
              <a:effectLst/>
              <a:latin typeface="+mj-lt"/>
            </a:endParaRPr>
          </a:p>
        </p:txBody>
      </p:sp>
      <p:graphicFrame>
        <p:nvGraphicFramePr>
          <p:cNvPr id="52" name="Diagram 51">
            <a:extLst>
              <a:ext uri="{FF2B5EF4-FFF2-40B4-BE49-F238E27FC236}">
                <a16:creationId xmlns:a16="http://schemas.microsoft.com/office/drawing/2014/main" id="{2C998984-E3F1-7174-2ECE-18EF2727FCC1}"/>
              </a:ext>
            </a:extLst>
          </p:cNvPr>
          <p:cNvGraphicFramePr/>
          <p:nvPr>
            <p:extLst>
              <p:ext uri="{D42A27DB-BD31-4B8C-83A1-F6EECF244321}">
                <p14:modId xmlns:p14="http://schemas.microsoft.com/office/powerpoint/2010/main" val="1968521509"/>
              </p:ext>
            </p:extLst>
          </p:nvPr>
        </p:nvGraphicFramePr>
        <p:xfrm>
          <a:off x="383118" y="726745"/>
          <a:ext cx="11378094" cy="203330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7" name="Rechteck: abgerundete Ecken 264">
            <a:extLst>
              <a:ext uri="{FF2B5EF4-FFF2-40B4-BE49-F238E27FC236}">
                <a16:creationId xmlns:a16="http://schemas.microsoft.com/office/drawing/2014/main" id="{C330C6B4-C26F-8BFC-283D-832DBF788733}"/>
              </a:ext>
            </a:extLst>
          </p:cNvPr>
          <p:cNvSpPr/>
          <p:nvPr/>
        </p:nvSpPr>
        <p:spPr bwMode="auto">
          <a:xfrm>
            <a:off x="3426429" y="2593340"/>
            <a:ext cx="2573540" cy="3221045"/>
          </a:xfrm>
          <a:prstGeom prst="roundRect">
            <a:avLst/>
          </a:prstGeom>
          <a:solidFill>
            <a:schemeClr val="bg1"/>
          </a:solidFill>
          <a:ln w="9525" cap="flat" cmpd="sng" algn="ctr">
            <a:solidFill>
              <a:srgbClr val="00549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36000" rIns="0" bIns="36000" numCol="1" rtlCol="0" anchor="t" anchorCtr="0" compatLnSpc="1">
            <a:prstTxWarp prst="textNoShape">
              <a:avLst/>
            </a:prstTxWarp>
          </a:bodyPr>
          <a:lstStyle/>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dirty="0">
                <a:ln>
                  <a:noFill/>
                </a:ln>
                <a:effectLst/>
                <a:latin typeface="+mj-lt"/>
              </a:rPr>
              <a:t>Identify gaps </a:t>
            </a:r>
            <a:r>
              <a:rPr kumimoji="0" lang="en-US" sz="1400" b="0" i="0" u="none" strike="noStrike" cap="none" normalizeH="0" baseline="0" dirty="0">
                <a:ln>
                  <a:noFill/>
                </a:ln>
                <a:effectLst/>
                <a:latin typeface="+mj-lt"/>
              </a:rPr>
              <a:t>in the dataset where stock price data or news articles are missing</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0" i="0" u="none" strike="noStrike" cap="none" normalizeH="0" baseline="0" dirty="0">
                <a:ln>
                  <a:noFill/>
                </a:ln>
                <a:effectLst/>
                <a:latin typeface="+mj-lt"/>
              </a:rPr>
              <a:t>Use </a:t>
            </a:r>
            <a:r>
              <a:rPr kumimoji="0" lang="en-US" sz="1400" b="1" i="0" u="none" strike="noStrike" cap="none" normalizeH="0" baseline="0" dirty="0">
                <a:ln>
                  <a:noFill/>
                </a:ln>
                <a:effectLst/>
                <a:latin typeface="+mj-lt"/>
              </a:rPr>
              <a:t>backward filling </a:t>
            </a:r>
            <a:r>
              <a:rPr kumimoji="0" lang="en-US" sz="1400" b="0" i="0" u="none" strike="noStrike" cap="none" normalizeH="0" baseline="0" dirty="0">
                <a:ln>
                  <a:noFill/>
                </a:ln>
                <a:effectLst/>
                <a:latin typeface="+mj-lt"/>
              </a:rPr>
              <a:t>techniques to estimate missing stock prices</a:t>
            </a:r>
            <a:endParaRPr kumimoji="0" lang="en-AU" sz="1400" b="0" i="0" u="none" strike="noStrike" cap="none" normalizeH="0" baseline="0" dirty="0">
              <a:ln>
                <a:noFill/>
              </a:ln>
              <a:effectLst/>
              <a:latin typeface="+mj-lt"/>
            </a:endParaRPr>
          </a:p>
        </p:txBody>
      </p:sp>
      <p:sp>
        <p:nvSpPr>
          <p:cNvPr id="58" name="Rechteck: abgerundete Ecken 264">
            <a:extLst>
              <a:ext uri="{FF2B5EF4-FFF2-40B4-BE49-F238E27FC236}">
                <a16:creationId xmlns:a16="http://schemas.microsoft.com/office/drawing/2014/main" id="{82558FE4-B313-3BC6-97A0-FB5137810FDB}"/>
              </a:ext>
            </a:extLst>
          </p:cNvPr>
          <p:cNvSpPr/>
          <p:nvPr/>
        </p:nvSpPr>
        <p:spPr bwMode="auto">
          <a:xfrm>
            <a:off x="6355942" y="2593340"/>
            <a:ext cx="2573540" cy="3221045"/>
          </a:xfrm>
          <a:prstGeom prst="roundRect">
            <a:avLst/>
          </a:prstGeom>
          <a:solidFill>
            <a:schemeClr val="bg1"/>
          </a:solidFill>
          <a:ln w="9525" cap="flat" cmpd="sng" algn="ctr">
            <a:solidFill>
              <a:srgbClr val="00549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36000" rIns="0" bIns="36000" numCol="1" rtlCol="0" anchor="t" anchorCtr="0" compatLnSpc="1">
            <a:prstTxWarp prst="textNoShape">
              <a:avLst/>
            </a:prstTxWarp>
          </a:bodyPr>
          <a:lstStyle/>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dirty="0">
                <a:ln>
                  <a:noFill/>
                </a:ln>
                <a:effectLst/>
                <a:latin typeface="+mj-lt"/>
              </a:rPr>
              <a:t>Remove duplicates </a:t>
            </a:r>
            <a:r>
              <a:rPr kumimoji="0" lang="en-US" sz="1400" b="0" i="0" u="none" strike="noStrike" cap="none" normalizeH="0" baseline="0" dirty="0">
                <a:ln>
                  <a:noFill/>
                </a:ln>
                <a:effectLst/>
                <a:latin typeface="+mj-lt"/>
              </a:rPr>
              <a:t>from the dataset to avoid skewing the analysis</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400" b="1" i="0" u="none" strike="noStrike" cap="none" normalizeH="0" baseline="0" dirty="0">
                <a:ln>
                  <a:noFill/>
                </a:ln>
                <a:effectLst/>
                <a:latin typeface="+mj-lt"/>
              </a:rPr>
              <a:t>Exclude outliers </a:t>
            </a:r>
            <a:r>
              <a:rPr kumimoji="0" lang="en-US" sz="1400" b="0" i="0" u="none" strike="noStrike" cap="none" normalizeH="0" baseline="0" dirty="0">
                <a:ln>
                  <a:noFill/>
                </a:ln>
                <a:effectLst/>
                <a:latin typeface="+mj-lt"/>
              </a:rPr>
              <a:t>in stock price movements using statistical methods </a:t>
            </a:r>
          </a:p>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AU" sz="1400" b="0" i="0" u="none" strike="noStrike" cap="none" normalizeH="0" baseline="0" dirty="0">
              <a:ln>
                <a:noFill/>
              </a:ln>
              <a:effectLst/>
              <a:latin typeface="+mj-lt"/>
            </a:endParaRPr>
          </a:p>
        </p:txBody>
      </p:sp>
      <p:sp>
        <p:nvSpPr>
          <p:cNvPr id="70" name="Rectangle: Rounded Corners 69">
            <a:extLst>
              <a:ext uri="{FF2B5EF4-FFF2-40B4-BE49-F238E27FC236}">
                <a16:creationId xmlns:a16="http://schemas.microsoft.com/office/drawing/2014/main" id="{1B74A3C3-6AC6-C329-9CF2-D2A7028C69ED}"/>
              </a:ext>
            </a:extLst>
          </p:cNvPr>
          <p:cNvSpPr/>
          <p:nvPr/>
        </p:nvSpPr>
        <p:spPr>
          <a:xfrm>
            <a:off x="311053" y="5022499"/>
            <a:ext cx="1713091" cy="519066"/>
          </a:xfrm>
          <a:prstGeom prst="roundRect">
            <a:avLst/>
          </a:prstGeom>
          <a:solidFill>
            <a:schemeClr val="bg1"/>
          </a:solidFill>
          <a:ln>
            <a:solidFill>
              <a:srgbClr val="00549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432000" rtlCol="0" anchor="ctr"/>
          <a:lstStyle/>
          <a:p>
            <a:pPr algn="ctr"/>
            <a:r>
              <a:rPr lang="en-US" dirty="0">
                <a:solidFill>
                  <a:schemeClr val="tx1"/>
                </a:solidFill>
              </a:rPr>
              <a:t>EURO STOXX 50</a:t>
            </a:r>
          </a:p>
        </p:txBody>
      </p:sp>
      <p:pic>
        <p:nvPicPr>
          <p:cNvPr id="73" name="Graphic 72" descr="Gears outline">
            <a:extLst>
              <a:ext uri="{FF2B5EF4-FFF2-40B4-BE49-F238E27FC236}">
                <a16:creationId xmlns:a16="http://schemas.microsoft.com/office/drawing/2014/main" id="{4AED47B5-18C5-AF08-DCE1-6BE9923AFA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8457" y="5022499"/>
            <a:ext cx="514350" cy="514350"/>
          </a:xfrm>
          <a:prstGeom prst="rect">
            <a:avLst/>
          </a:prstGeom>
        </p:spPr>
      </p:pic>
      <p:sp>
        <p:nvSpPr>
          <p:cNvPr id="60" name="Rechteck: abgerundete Ecken 264">
            <a:extLst>
              <a:ext uri="{FF2B5EF4-FFF2-40B4-BE49-F238E27FC236}">
                <a16:creationId xmlns:a16="http://schemas.microsoft.com/office/drawing/2014/main" id="{418F925F-B060-B914-2E49-21F02023466A}"/>
              </a:ext>
            </a:extLst>
          </p:cNvPr>
          <p:cNvSpPr/>
          <p:nvPr/>
        </p:nvSpPr>
        <p:spPr bwMode="auto">
          <a:xfrm>
            <a:off x="9285455" y="2593340"/>
            <a:ext cx="2519956" cy="3221045"/>
          </a:xfrm>
          <a:prstGeom prst="roundRect">
            <a:avLst/>
          </a:prstGeom>
          <a:solidFill>
            <a:schemeClr val="bg1"/>
          </a:solidFill>
          <a:ln w="9525" cap="flat" cmpd="sng" algn="ctr">
            <a:solidFill>
              <a:srgbClr val="00549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36000" rIns="0" bIns="3600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1500" b="0" i="0" u="none" strike="noStrike" cap="none" normalizeH="0" baseline="0">
              <a:ln>
                <a:noFill/>
              </a:ln>
              <a:solidFill>
                <a:srgbClr val="1482A5"/>
              </a:solidFill>
              <a:effectLst/>
              <a:latin typeface="Times New Roman" pitchFamily="18" charset="0"/>
            </a:endParaRPr>
          </a:p>
        </p:txBody>
      </p:sp>
      <p:sp>
        <p:nvSpPr>
          <p:cNvPr id="99" name="Pfeil: Fünfeck 30">
            <a:extLst>
              <a:ext uri="{FF2B5EF4-FFF2-40B4-BE49-F238E27FC236}">
                <a16:creationId xmlns:a16="http://schemas.microsoft.com/office/drawing/2014/main" id="{4F160A05-9565-33AE-2B40-5A57B7823EF1}"/>
              </a:ext>
            </a:extLst>
          </p:cNvPr>
          <p:cNvSpPr>
            <a:spLocks/>
          </p:cNvSpPr>
          <p:nvPr/>
        </p:nvSpPr>
        <p:spPr bwMode="gray">
          <a:xfrm>
            <a:off x="0" y="0"/>
            <a:ext cx="331924" cy="298064"/>
          </a:xfrm>
          <a:prstGeom prst="homePlate">
            <a:avLst>
              <a:gd name="adj" fmla="val 27927"/>
            </a:avLst>
          </a:prstGeom>
          <a:solidFill>
            <a:srgbClr val="438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00" dirty="0"/>
          </a:p>
        </p:txBody>
      </p:sp>
      <p:sp>
        <p:nvSpPr>
          <p:cNvPr id="100" name="Google Shape;7762;p147">
            <a:extLst>
              <a:ext uri="{FF2B5EF4-FFF2-40B4-BE49-F238E27FC236}">
                <a16:creationId xmlns:a16="http://schemas.microsoft.com/office/drawing/2014/main" id="{278E292B-CFD0-65D5-ACB3-7C583BE5CAFA}"/>
              </a:ext>
            </a:extLst>
          </p:cNvPr>
          <p:cNvSpPr txBox="1">
            <a:spLocks noChangeArrowheads="1"/>
          </p:cNvSpPr>
          <p:nvPr/>
        </p:nvSpPr>
        <p:spPr bwMode="gray">
          <a:xfrm>
            <a:off x="5132" y="36934"/>
            <a:ext cx="243734" cy="22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1400" dirty="0">
                <a:solidFill>
                  <a:schemeClr val="bg1"/>
                </a:solidFill>
                <a:latin typeface="+mj-lt"/>
                <a:cs typeface="Open Sans Semibold" panose="020B0706030804020204" pitchFamily="34" charset="0"/>
                <a:sym typeface="Open Sans Semibold" panose="020B0706030804020204" pitchFamily="34" charset="0"/>
              </a:rPr>
              <a:t>2</a:t>
            </a:r>
            <a:endParaRPr lang="de-DE" altLang="en-US" sz="500" dirty="0">
              <a:solidFill>
                <a:schemeClr val="bg1"/>
              </a:solidFill>
              <a:latin typeface="+mj-lt"/>
              <a:cs typeface="Open Sans Semibold" panose="020B0706030804020204" pitchFamily="34" charset="0"/>
              <a:sym typeface="Arial" panose="020B0604020202020204" pitchFamily="34" charset="0"/>
            </a:endParaRPr>
          </a:p>
        </p:txBody>
      </p:sp>
      <p:grpSp>
        <p:nvGrpSpPr>
          <p:cNvPr id="8" name="Group 7">
            <a:extLst>
              <a:ext uri="{FF2B5EF4-FFF2-40B4-BE49-F238E27FC236}">
                <a16:creationId xmlns:a16="http://schemas.microsoft.com/office/drawing/2014/main" id="{DC08F1EA-4D74-E79E-D85C-3F53260635A7}"/>
              </a:ext>
            </a:extLst>
          </p:cNvPr>
          <p:cNvGrpSpPr/>
          <p:nvPr/>
        </p:nvGrpSpPr>
        <p:grpSpPr>
          <a:xfrm>
            <a:off x="9318247" y="2706690"/>
            <a:ext cx="2653356" cy="2806062"/>
            <a:chOff x="9313167" y="2572035"/>
            <a:chExt cx="2653356" cy="2806062"/>
          </a:xfrm>
        </p:grpSpPr>
        <p:grpSp>
          <p:nvGrpSpPr>
            <p:cNvPr id="92" name="Group 91">
              <a:extLst>
                <a:ext uri="{FF2B5EF4-FFF2-40B4-BE49-F238E27FC236}">
                  <a16:creationId xmlns:a16="http://schemas.microsoft.com/office/drawing/2014/main" id="{9072F801-D9F2-4627-F3AD-B5D59D14C84F}"/>
                </a:ext>
              </a:extLst>
            </p:cNvPr>
            <p:cNvGrpSpPr/>
            <p:nvPr/>
          </p:nvGrpSpPr>
          <p:grpSpPr>
            <a:xfrm>
              <a:off x="9451467" y="2594056"/>
              <a:ext cx="2142771" cy="1203522"/>
              <a:chOff x="9451467" y="2270944"/>
              <a:chExt cx="2757487" cy="1203522"/>
            </a:xfrm>
          </p:grpSpPr>
          <p:cxnSp>
            <p:nvCxnSpPr>
              <p:cNvPr id="77" name="Straight Connector 76">
                <a:extLst>
                  <a:ext uri="{FF2B5EF4-FFF2-40B4-BE49-F238E27FC236}">
                    <a16:creationId xmlns:a16="http://schemas.microsoft.com/office/drawing/2014/main" id="{A5C1F0E5-4A24-1036-B5B3-C35A0C64CA2B}"/>
                  </a:ext>
                </a:extLst>
              </p:cNvPr>
              <p:cNvCxnSpPr>
                <a:cxnSpLocks/>
              </p:cNvCxnSpPr>
              <p:nvPr/>
            </p:nvCxnSpPr>
            <p:spPr>
              <a:xfrm>
                <a:off x="9451467" y="2270944"/>
                <a:ext cx="2757487"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1BFA71E-E0EB-2B51-BCDD-6C465D323621}"/>
                  </a:ext>
                </a:extLst>
              </p:cNvPr>
              <p:cNvCxnSpPr>
                <a:cxnSpLocks/>
              </p:cNvCxnSpPr>
              <p:nvPr/>
            </p:nvCxnSpPr>
            <p:spPr>
              <a:xfrm>
                <a:off x="9451467" y="2602928"/>
                <a:ext cx="2757487" cy="0"/>
              </a:xfrm>
              <a:prstGeom prst="line">
                <a:avLst/>
              </a:prstGeom>
              <a:ln w="635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2008CC9-461A-5A67-1880-5FA3AD1BFAD9}"/>
                  </a:ext>
                </a:extLst>
              </p:cNvPr>
              <p:cNvCxnSpPr>
                <a:cxnSpLocks/>
              </p:cNvCxnSpPr>
              <p:nvPr/>
            </p:nvCxnSpPr>
            <p:spPr>
              <a:xfrm>
                <a:off x="9451467" y="3474466"/>
                <a:ext cx="2757487"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81" name="Rectangle 9">
              <a:extLst>
                <a:ext uri="{FF2B5EF4-FFF2-40B4-BE49-F238E27FC236}">
                  <a16:creationId xmlns:a16="http://schemas.microsoft.com/office/drawing/2014/main" id="{46201206-9654-D118-BD20-F9AAAA8E61D7}"/>
                </a:ext>
              </a:extLst>
            </p:cNvPr>
            <p:cNvSpPr>
              <a:spLocks noChangeArrowheads="1"/>
            </p:cNvSpPr>
            <p:nvPr/>
          </p:nvSpPr>
          <p:spPr bwMode="auto">
            <a:xfrm>
              <a:off x="9439457" y="2650212"/>
              <a:ext cx="723349" cy="253916"/>
            </a:xfrm>
            <a:prstGeom prst="rect">
              <a:avLst/>
            </a:prstGeom>
            <a:noFill/>
          </p:spPr>
          <p:txBody>
            <a:bodyPr wrap="square" rtlCol="0">
              <a:spAutoFit/>
            </a:bodyPr>
            <a:lstStyle/>
            <a:p>
              <a:r>
                <a:rPr lang="de-DE" sz="1050" b="1" dirty="0">
                  <a:latin typeface="+mj-lt"/>
                  <a:ea typeface="Cambria" panose="02040503050406030204" pitchFamily="18" charset="0"/>
                </a:rPr>
                <a:t>VADER</a:t>
              </a:r>
            </a:p>
          </p:txBody>
        </p:sp>
        <mc:AlternateContent xmlns:mc="http://schemas.openxmlformats.org/markup-compatibility/2006">
          <mc:Choice xmlns:a14="http://schemas.microsoft.com/office/drawing/2010/main" Requires="a14">
            <p:sp>
              <p:nvSpPr>
                <p:cNvPr id="82" name="Rectangle 9">
                  <a:extLst>
                    <a:ext uri="{FF2B5EF4-FFF2-40B4-BE49-F238E27FC236}">
                      <a16:creationId xmlns:a16="http://schemas.microsoft.com/office/drawing/2014/main" id="{8DD54E4D-E68B-EDB7-3045-2910CF0EE6E9}"/>
                    </a:ext>
                  </a:extLst>
                </p:cNvPr>
                <p:cNvSpPr>
                  <a:spLocks noChangeArrowheads="1"/>
                </p:cNvSpPr>
                <p:nvPr/>
              </p:nvSpPr>
              <p:spPr bwMode="auto">
                <a:xfrm>
                  <a:off x="9401197" y="2978033"/>
                  <a:ext cx="885607" cy="253916"/>
                </a:xfrm>
                <a:prstGeom prst="rect">
                  <a:avLst/>
                </a:prstGeom>
                <a:noFill/>
              </p:spPr>
              <p:txBody>
                <a:bodyPr wrap="square" rtlCol="0">
                  <a:spAutoFit/>
                </a:bodyPr>
                <a:lstStyle/>
                <a:p>
                  <a:r>
                    <a:rPr lang="de-DE" sz="1050" dirty="0">
                      <a:latin typeface="+mj-lt"/>
                      <a:ea typeface="Cambria" panose="02040503050406030204" pitchFamily="18" charset="0"/>
                    </a:rPr>
                    <a:t>2-Minute </a:t>
                  </a:r>
                  <a14:m>
                    <m:oMath xmlns:m="http://schemas.openxmlformats.org/officeDocument/2006/math">
                      <m:r>
                        <a:rPr lang="de-DE" sz="1050" i="1" smtClean="0">
                          <a:latin typeface="Cambria Math" panose="02040503050406030204" pitchFamily="18" charset="0"/>
                          <a:ea typeface="Cambria Math" panose="02040503050406030204" pitchFamily="18" charset="0"/>
                        </a:rPr>
                        <m:t>∆</m:t>
                      </m:r>
                    </m:oMath>
                  </a14:m>
                  <a:endParaRPr lang="de-DE" sz="1050" dirty="0">
                    <a:latin typeface="+mj-lt"/>
                    <a:ea typeface="Cambria" panose="02040503050406030204" pitchFamily="18" charset="0"/>
                  </a:endParaRPr>
                </a:p>
              </p:txBody>
            </p:sp>
          </mc:Choice>
          <mc:Fallback>
            <p:sp>
              <p:nvSpPr>
                <p:cNvPr id="82" name="Rectangle 9">
                  <a:extLst>
                    <a:ext uri="{FF2B5EF4-FFF2-40B4-BE49-F238E27FC236}">
                      <a16:creationId xmlns:a16="http://schemas.microsoft.com/office/drawing/2014/main" id="{8DD54E4D-E68B-EDB7-3045-2910CF0EE6E9}"/>
                    </a:ext>
                  </a:extLst>
                </p:cNvPr>
                <p:cNvSpPr>
                  <a:spLocks noRot="1" noChangeAspect="1" noMove="1" noResize="1" noEditPoints="1" noAdjustHandles="1" noChangeArrowheads="1" noChangeShapeType="1" noTextEdit="1"/>
                </p:cNvSpPr>
                <p:nvPr/>
              </p:nvSpPr>
              <p:spPr bwMode="auto">
                <a:xfrm>
                  <a:off x="9401197" y="2978033"/>
                  <a:ext cx="885607" cy="253916"/>
                </a:xfrm>
                <a:prstGeom prst="rect">
                  <a:avLst/>
                </a:prstGeom>
                <a:blipFill>
                  <a:blip r:embed="rId13"/>
                  <a:stretch>
                    <a:fillRect b="-146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Rectangle 9">
                  <a:extLst>
                    <a:ext uri="{FF2B5EF4-FFF2-40B4-BE49-F238E27FC236}">
                      <a16:creationId xmlns:a16="http://schemas.microsoft.com/office/drawing/2014/main" id="{5F8B22FB-4E9A-00C8-2EBE-B337E2AE3AA3}"/>
                    </a:ext>
                  </a:extLst>
                </p:cNvPr>
                <p:cNvSpPr>
                  <a:spLocks noChangeArrowheads="1"/>
                </p:cNvSpPr>
                <p:nvPr/>
              </p:nvSpPr>
              <p:spPr bwMode="auto">
                <a:xfrm>
                  <a:off x="9401197" y="3247925"/>
                  <a:ext cx="1169987" cy="253916"/>
                </a:xfrm>
                <a:prstGeom prst="rect">
                  <a:avLst/>
                </a:prstGeom>
                <a:noFill/>
              </p:spPr>
              <p:txBody>
                <a:bodyPr wrap="square" rtlCol="0">
                  <a:spAutoFit/>
                </a:bodyPr>
                <a:lstStyle/>
                <a:p>
                  <a:r>
                    <a:rPr lang="de-DE" sz="1050" dirty="0">
                      <a:latin typeface="+mj-lt"/>
                      <a:ea typeface="Cambria" panose="02040503050406030204" pitchFamily="18" charset="0"/>
                    </a:rPr>
                    <a:t>5-Minute </a:t>
                  </a:r>
                  <a14:m>
                    <m:oMath xmlns:m="http://schemas.openxmlformats.org/officeDocument/2006/math">
                      <m:r>
                        <a:rPr lang="de-DE" sz="1050" i="1" smtClean="0">
                          <a:latin typeface="Cambria Math" panose="02040503050406030204" pitchFamily="18" charset="0"/>
                          <a:ea typeface="Cambria Math" panose="02040503050406030204" pitchFamily="18" charset="0"/>
                        </a:rPr>
                        <m:t>∆</m:t>
                      </m:r>
                    </m:oMath>
                  </a14:m>
                  <a:endParaRPr lang="de-DE" sz="1050" dirty="0">
                    <a:latin typeface="+mj-lt"/>
                    <a:ea typeface="Cambria" panose="02040503050406030204" pitchFamily="18" charset="0"/>
                  </a:endParaRPr>
                </a:p>
              </p:txBody>
            </p:sp>
          </mc:Choice>
          <mc:Fallback>
            <p:sp>
              <p:nvSpPr>
                <p:cNvPr id="83" name="Rectangle 9">
                  <a:extLst>
                    <a:ext uri="{FF2B5EF4-FFF2-40B4-BE49-F238E27FC236}">
                      <a16:creationId xmlns:a16="http://schemas.microsoft.com/office/drawing/2014/main" id="{5F8B22FB-4E9A-00C8-2EBE-B337E2AE3AA3}"/>
                    </a:ext>
                  </a:extLst>
                </p:cNvPr>
                <p:cNvSpPr>
                  <a:spLocks noRot="1" noChangeAspect="1" noMove="1" noResize="1" noEditPoints="1" noAdjustHandles="1" noChangeArrowheads="1" noChangeShapeType="1" noTextEdit="1"/>
                </p:cNvSpPr>
                <p:nvPr/>
              </p:nvSpPr>
              <p:spPr bwMode="auto">
                <a:xfrm>
                  <a:off x="9401197" y="3247925"/>
                  <a:ext cx="1169987" cy="253916"/>
                </a:xfrm>
                <a:prstGeom prst="rect">
                  <a:avLst/>
                </a:prstGeom>
                <a:blipFill>
                  <a:blip r:embed="rId14"/>
                  <a:stretch>
                    <a:fillRect b="-119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Rectangle 9">
                  <a:extLst>
                    <a:ext uri="{FF2B5EF4-FFF2-40B4-BE49-F238E27FC236}">
                      <a16:creationId xmlns:a16="http://schemas.microsoft.com/office/drawing/2014/main" id="{42048CD9-93C1-D13F-0497-C18B41E977C8}"/>
                    </a:ext>
                  </a:extLst>
                </p:cNvPr>
                <p:cNvSpPr>
                  <a:spLocks noChangeArrowheads="1"/>
                </p:cNvSpPr>
                <p:nvPr/>
              </p:nvSpPr>
              <p:spPr bwMode="auto">
                <a:xfrm>
                  <a:off x="9401197" y="3514886"/>
                  <a:ext cx="1103312" cy="253916"/>
                </a:xfrm>
                <a:prstGeom prst="rect">
                  <a:avLst/>
                </a:prstGeom>
                <a:noFill/>
              </p:spPr>
              <p:txBody>
                <a:bodyPr wrap="square" rtlCol="0">
                  <a:spAutoFit/>
                </a:bodyPr>
                <a:lstStyle/>
                <a:p>
                  <a:r>
                    <a:rPr lang="de-DE" sz="1050" dirty="0">
                      <a:latin typeface="+mj-lt"/>
                      <a:ea typeface="Cambria" panose="02040503050406030204" pitchFamily="18" charset="0"/>
                    </a:rPr>
                    <a:t>10-Minute </a:t>
                  </a:r>
                  <a14:m>
                    <m:oMath xmlns:m="http://schemas.openxmlformats.org/officeDocument/2006/math">
                      <m:r>
                        <a:rPr lang="de-DE" sz="1050" i="1" smtClean="0">
                          <a:latin typeface="Cambria Math" panose="02040503050406030204" pitchFamily="18" charset="0"/>
                          <a:ea typeface="Cambria Math" panose="02040503050406030204" pitchFamily="18" charset="0"/>
                        </a:rPr>
                        <m:t>∆</m:t>
                      </m:r>
                    </m:oMath>
                  </a14:m>
                  <a:endParaRPr lang="de-DE" sz="1050" dirty="0">
                    <a:latin typeface="+mj-lt"/>
                    <a:ea typeface="Cambria" panose="02040503050406030204" pitchFamily="18" charset="0"/>
                  </a:endParaRPr>
                </a:p>
              </p:txBody>
            </p:sp>
          </mc:Choice>
          <mc:Fallback>
            <p:sp>
              <p:nvSpPr>
                <p:cNvPr id="84" name="Rectangle 9">
                  <a:extLst>
                    <a:ext uri="{FF2B5EF4-FFF2-40B4-BE49-F238E27FC236}">
                      <a16:creationId xmlns:a16="http://schemas.microsoft.com/office/drawing/2014/main" id="{42048CD9-93C1-D13F-0497-C18B41E977C8}"/>
                    </a:ext>
                  </a:extLst>
                </p:cNvPr>
                <p:cNvSpPr>
                  <a:spLocks noRot="1" noChangeAspect="1" noMove="1" noResize="1" noEditPoints="1" noAdjustHandles="1" noChangeArrowheads="1" noChangeShapeType="1" noTextEdit="1"/>
                </p:cNvSpPr>
                <p:nvPr/>
              </p:nvSpPr>
              <p:spPr bwMode="auto">
                <a:xfrm>
                  <a:off x="9401197" y="3514886"/>
                  <a:ext cx="1103312" cy="253916"/>
                </a:xfrm>
                <a:prstGeom prst="rect">
                  <a:avLst/>
                </a:prstGeom>
                <a:blipFill>
                  <a:blip r:embed="rId15"/>
                  <a:stretch>
                    <a:fillRect b="-14634"/>
                  </a:stretch>
                </a:blipFill>
              </p:spPr>
              <p:txBody>
                <a:bodyPr/>
                <a:lstStyle/>
                <a:p>
                  <a:r>
                    <a:rPr lang="en-US">
                      <a:noFill/>
                    </a:rPr>
                    <a:t> </a:t>
                  </a:r>
                </a:p>
              </p:txBody>
            </p:sp>
          </mc:Fallback>
        </mc:AlternateContent>
        <p:sp>
          <p:nvSpPr>
            <p:cNvPr id="88" name="Rectangle 9">
              <a:extLst>
                <a:ext uri="{FF2B5EF4-FFF2-40B4-BE49-F238E27FC236}">
                  <a16:creationId xmlns:a16="http://schemas.microsoft.com/office/drawing/2014/main" id="{81FCFB7E-44DB-C75D-4ECD-BDE55B141178}"/>
                </a:ext>
              </a:extLst>
            </p:cNvPr>
            <p:cNvSpPr>
              <a:spLocks noChangeArrowheads="1"/>
            </p:cNvSpPr>
            <p:nvPr/>
          </p:nvSpPr>
          <p:spPr bwMode="auto">
            <a:xfrm>
              <a:off x="10189677" y="2572035"/>
              <a:ext cx="864200" cy="415498"/>
            </a:xfrm>
            <a:prstGeom prst="rect">
              <a:avLst/>
            </a:prstGeom>
            <a:noFill/>
          </p:spPr>
          <p:txBody>
            <a:bodyPr wrap="square" rtlCol="0">
              <a:spAutoFit/>
            </a:bodyPr>
            <a:lstStyle/>
            <a:p>
              <a:pPr algn="ctr"/>
              <a:r>
                <a:rPr lang="de-DE" sz="1000" b="1" dirty="0">
                  <a:latin typeface="+mj-lt"/>
                  <a:ea typeface="Cambria" panose="02040503050406030204" pitchFamily="18" charset="0"/>
                </a:rPr>
                <a:t>25th</a:t>
              </a:r>
              <a:br>
                <a:rPr lang="de-DE" sz="1000" b="1" dirty="0">
                  <a:latin typeface="+mj-lt"/>
                  <a:ea typeface="Cambria" panose="02040503050406030204" pitchFamily="18" charset="0"/>
                </a:rPr>
              </a:br>
              <a:r>
                <a:rPr lang="de-DE" sz="1000" b="1" dirty="0" err="1">
                  <a:latin typeface="+mj-lt"/>
                  <a:ea typeface="Cambria" panose="02040503050406030204" pitchFamily="18" charset="0"/>
                </a:rPr>
                <a:t>Percentile</a:t>
              </a:r>
              <a:endParaRPr lang="de-DE" sz="1000" b="1" dirty="0">
                <a:latin typeface="+mj-lt"/>
                <a:ea typeface="Cambria" panose="02040503050406030204" pitchFamily="18" charset="0"/>
              </a:endParaRPr>
            </a:p>
          </p:txBody>
        </p:sp>
        <mc:AlternateContent xmlns:mc="http://schemas.openxmlformats.org/markup-compatibility/2006">
          <mc:Choice xmlns:a14="http://schemas.microsoft.com/office/drawing/2010/main" Requires="a14">
            <p:sp>
              <p:nvSpPr>
                <p:cNvPr id="89" name="Rectangle 9">
                  <a:extLst>
                    <a:ext uri="{FF2B5EF4-FFF2-40B4-BE49-F238E27FC236}">
                      <a16:creationId xmlns:a16="http://schemas.microsoft.com/office/drawing/2014/main" id="{5FE6A40B-62AC-2A6F-F6D0-C498BCC957CF}"/>
                    </a:ext>
                  </a:extLst>
                </p:cNvPr>
                <p:cNvSpPr>
                  <a:spLocks noChangeArrowheads="1"/>
                </p:cNvSpPr>
                <p:nvPr/>
              </p:nvSpPr>
              <p:spPr bwMode="auto">
                <a:xfrm>
                  <a:off x="10026751" y="2978033"/>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ea typeface="Cambria" panose="02040503050406030204" pitchFamily="18" charset="0"/>
                          </a:rPr>
                          <m:t>−0.034%</m:t>
                        </m:r>
                      </m:oMath>
                    </m:oMathPara>
                  </a14:m>
                  <a:endParaRPr lang="de-DE" sz="1050" dirty="0">
                    <a:latin typeface="+mj-lt"/>
                    <a:ea typeface="Cambria" panose="02040503050406030204" pitchFamily="18" charset="0"/>
                  </a:endParaRPr>
                </a:p>
              </p:txBody>
            </p:sp>
          </mc:Choice>
          <mc:Fallback>
            <p:sp>
              <p:nvSpPr>
                <p:cNvPr id="89" name="Rectangle 9">
                  <a:extLst>
                    <a:ext uri="{FF2B5EF4-FFF2-40B4-BE49-F238E27FC236}">
                      <a16:creationId xmlns:a16="http://schemas.microsoft.com/office/drawing/2014/main" id="{5FE6A40B-62AC-2A6F-F6D0-C498BCC957CF}"/>
                    </a:ext>
                  </a:extLst>
                </p:cNvPr>
                <p:cNvSpPr>
                  <a:spLocks noRot="1" noChangeAspect="1" noMove="1" noResize="1" noEditPoints="1" noAdjustHandles="1" noChangeArrowheads="1" noChangeShapeType="1" noTextEdit="1"/>
                </p:cNvSpPr>
                <p:nvPr/>
              </p:nvSpPr>
              <p:spPr bwMode="auto">
                <a:xfrm>
                  <a:off x="10026751" y="2978033"/>
                  <a:ext cx="1178382" cy="25391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Rectangle 9">
                  <a:extLst>
                    <a:ext uri="{FF2B5EF4-FFF2-40B4-BE49-F238E27FC236}">
                      <a16:creationId xmlns:a16="http://schemas.microsoft.com/office/drawing/2014/main" id="{288E1EAD-768F-C98A-8D68-8AD3C384F927}"/>
                    </a:ext>
                  </a:extLst>
                </p:cNvPr>
                <p:cNvSpPr>
                  <a:spLocks noChangeArrowheads="1"/>
                </p:cNvSpPr>
                <p:nvPr/>
              </p:nvSpPr>
              <p:spPr bwMode="auto">
                <a:xfrm>
                  <a:off x="10026752" y="3247925"/>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dirty="0" smtClean="0">
                            <a:latin typeface="Cambria Math" panose="02040503050406030204" pitchFamily="18" charset="0"/>
                            <a:ea typeface="Cambria" panose="02040503050406030204" pitchFamily="18" charset="0"/>
                          </a:rPr>
                          <m:t>−</m:t>
                        </m:r>
                        <m:r>
                          <a:rPr lang="en-US" sz="1050" b="0" i="1" dirty="0" smtClean="0">
                            <a:latin typeface="Cambria Math" panose="02040503050406030204" pitchFamily="18" charset="0"/>
                            <a:ea typeface="Cambria" panose="02040503050406030204" pitchFamily="18" charset="0"/>
                          </a:rPr>
                          <m:t>0.0515</m:t>
                        </m:r>
                        <m:r>
                          <a:rPr lang="en-US" sz="1050" b="0" i="1" dirty="0" smtClean="0">
                            <a:latin typeface="Cambria Math" panose="02040503050406030204" pitchFamily="18" charset="0"/>
                            <a:ea typeface="Cambria" panose="02040503050406030204" pitchFamily="18" charset="0"/>
                          </a:rPr>
                          <m:t>%</m:t>
                        </m:r>
                      </m:oMath>
                    </m:oMathPara>
                  </a14:m>
                  <a:endParaRPr lang="de-DE" sz="1050" dirty="0">
                    <a:latin typeface="+mj-lt"/>
                    <a:ea typeface="Cambria" panose="02040503050406030204" pitchFamily="18" charset="0"/>
                  </a:endParaRPr>
                </a:p>
              </p:txBody>
            </p:sp>
          </mc:Choice>
          <mc:Fallback>
            <p:sp>
              <p:nvSpPr>
                <p:cNvPr id="90" name="Rectangle 9">
                  <a:extLst>
                    <a:ext uri="{FF2B5EF4-FFF2-40B4-BE49-F238E27FC236}">
                      <a16:creationId xmlns:a16="http://schemas.microsoft.com/office/drawing/2014/main" id="{288E1EAD-768F-C98A-8D68-8AD3C384F927}"/>
                    </a:ext>
                  </a:extLst>
                </p:cNvPr>
                <p:cNvSpPr>
                  <a:spLocks noRot="1" noChangeAspect="1" noMove="1" noResize="1" noEditPoints="1" noAdjustHandles="1" noChangeArrowheads="1" noChangeShapeType="1" noTextEdit="1"/>
                </p:cNvSpPr>
                <p:nvPr/>
              </p:nvSpPr>
              <p:spPr bwMode="auto">
                <a:xfrm>
                  <a:off x="10026752" y="3247925"/>
                  <a:ext cx="1178382" cy="25391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1" name="Rectangle 9">
                  <a:extLst>
                    <a:ext uri="{FF2B5EF4-FFF2-40B4-BE49-F238E27FC236}">
                      <a16:creationId xmlns:a16="http://schemas.microsoft.com/office/drawing/2014/main" id="{6603CC4D-66EE-E828-D5B0-F52A6E57BC81}"/>
                    </a:ext>
                  </a:extLst>
                </p:cNvPr>
                <p:cNvSpPr>
                  <a:spLocks noChangeArrowheads="1"/>
                </p:cNvSpPr>
                <p:nvPr/>
              </p:nvSpPr>
              <p:spPr bwMode="auto">
                <a:xfrm>
                  <a:off x="10026751" y="3514886"/>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ea typeface="Cambria" panose="02040503050406030204" pitchFamily="18" charset="0"/>
                          </a:rPr>
                          <m:t>−0.0778%</m:t>
                        </m:r>
                      </m:oMath>
                    </m:oMathPara>
                  </a14:m>
                  <a:endParaRPr lang="de-DE" sz="1050" dirty="0">
                    <a:latin typeface="+mj-lt"/>
                    <a:ea typeface="Cambria" panose="02040503050406030204" pitchFamily="18" charset="0"/>
                  </a:endParaRPr>
                </a:p>
              </p:txBody>
            </p:sp>
          </mc:Choice>
          <mc:Fallback>
            <p:sp>
              <p:nvSpPr>
                <p:cNvPr id="91" name="Rectangle 9">
                  <a:extLst>
                    <a:ext uri="{FF2B5EF4-FFF2-40B4-BE49-F238E27FC236}">
                      <a16:creationId xmlns:a16="http://schemas.microsoft.com/office/drawing/2014/main" id="{6603CC4D-66EE-E828-D5B0-F52A6E57BC81}"/>
                    </a:ext>
                  </a:extLst>
                </p:cNvPr>
                <p:cNvSpPr>
                  <a:spLocks noRot="1" noChangeAspect="1" noMove="1" noResize="1" noEditPoints="1" noAdjustHandles="1" noChangeArrowheads="1" noChangeShapeType="1" noTextEdit="1"/>
                </p:cNvSpPr>
                <p:nvPr/>
              </p:nvSpPr>
              <p:spPr bwMode="auto">
                <a:xfrm>
                  <a:off x="10026751" y="3514886"/>
                  <a:ext cx="1178382" cy="253916"/>
                </a:xfrm>
                <a:prstGeom prst="rect">
                  <a:avLst/>
                </a:prstGeom>
                <a:blipFill>
                  <a:blip r:embed="rId18"/>
                  <a:stretch>
                    <a:fillRect/>
                  </a:stretch>
                </a:blipFill>
              </p:spPr>
              <p:txBody>
                <a:bodyPr/>
                <a:lstStyle/>
                <a:p>
                  <a:r>
                    <a:rPr lang="en-US">
                      <a:noFill/>
                    </a:rPr>
                    <a:t> </a:t>
                  </a:r>
                </a:p>
              </p:txBody>
            </p:sp>
          </mc:Fallback>
        </mc:AlternateContent>
        <p:sp>
          <p:nvSpPr>
            <p:cNvPr id="95" name="Rectangle 9">
              <a:extLst>
                <a:ext uri="{FF2B5EF4-FFF2-40B4-BE49-F238E27FC236}">
                  <a16:creationId xmlns:a16="http://schemas.microsoft.com/office/drawing/2014/main" id="{47B9E96C-F77F-0192-1540-695E05BE13D9}"/>
                </a:ext>
              </a:extLst>
            </p:cNvPr>
            <p:cNvSpPr>
              <a:spLocks noChangeArrowheads="1"/>
            </p:cNvSpPr>
            <p:nvPr/>
          </p:nvSpPr>
          <p:spPr bwMode="auto">
            <a:xfrm>
              <a:off x="10924100" y="2572035"/>
              <a:ext cx="864200" cy="415498"/>
            </a:xfrm>
            <a:prstGeom prst="rect">
              <a:avLst/>
            </a:prstGeom>
            <a:noFill/>
          </p:spPr>
          <p:txBody>
            <a:bodyPr wrap="square" rtlCol="0">
              <a:spAutoFit/>
            </a:bodyPr>
            <a:lstStyle/>
            <a:p>
              <a:pPr algn="ctr"/>
              <a:r>
                <a:rPr lang="de-DE" sz="1000" b="1" dirty="0">
                  <a:latin typeface="+mj-lt"/>
                  <a:ea typeface="Cambria" panose="02040503050406030204" pitchFamily="18" charset="0"/>
                </a:rPr>
                <a:t>75th </a:t>
              </a:r>
              <a:r>
                <a:rPr lang="de-DE" sz="1000" b="1" dirty="0" err="1">
                  <a:latin typeface="+mj-lt"/>
                  <a:ea typeface="Cambria" panose="02040503050406030204" pitchFamily="18" charset="0"/>
                </a:rPr>
                <a:t>Percentile</a:t>
              </a:r>
              <a:endParaRPr lang="de-DE" sz="1000" b="1" dirty="0">
                <a:latin typeface="+mj-lt"/>
                <a:ea typeface="Cambria" panose="02040503050406030204" pitchFamily="18" charset="0"/>
              </a:endParaRPr>
            </a:p>
          </p:txBody>
        </p:sp>
        <mc:AlternateContent xmlns:mc="http://schemas.openxmlformats.org/markup-compatibility/2006">
          <mc:Choice xmlns:a14="http://schemas.microsoft.com/office/drawing/2010/main" Requires="a14">
            <p:sp>
              <p:nvSpPr>
                <p:cNvPr id="96" name="Rectangle 9">
                  <a:extLst>
                    <a:ext uri="{FF2B5EF4-FFF2-40B4-BE49-F238E27FC236}">
                      <a16:creationId xmlns:a16="http://schemas.microsoft.com/office/drawing/2014/main" id="{9034D4A3-B6F6-2A5C-C222-559D8EB82CF2}"/>
                    </a:ext>
                  </a:extLst>
                </p:cNvPr>
                <p:cNvSpPr>
                  <a:spLocks noChangeArrowheads="1"/>
                </p:cNvSpPr>
                <p:nvPr/>
              </p:nvSpPr>
              <p:spPr bwMode="auto">
                <a:xfrm>
                  <a:off x="10788140" y="2978033"/>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0" i="1" dirty="0" smtClean="0">
                            <a:latin typeface="Cambria Math" panose="02040503050406030204" pitchFamily="18" charset="0"/>
                            <a:ea typeface="Cambria" panose="02040503050406030204" pitchFamily="18" charset="0"/>
                          </a:rPr>
                          <m:t>0.032%</m:t>
                        </m:r>
                      </m:oMath>
                    </m:oMathPara>
                  </a14:m>
                  <a:endParaRPr lang="de-DE" sz="1050" dirty="0">
                    <a:latin typeface="+mj-lt"/>
                    <a:ea typeface="Cambria" panose="02040503050406030204" pitchFamily="18" charset="0"/>
                  </a:endParaRPr>
                </a:p>
              </p:txBody>
            </p:sp>
          </mc:Choice>
          <mc:Fallback>
            <p:sp>
              <p:nvSpPr>
                <p:cNvPr id="96" name="Rectangle 9">
                  <a:extLst>
                    <a:ext uri="{FF2B5EF4-FFF2-40B4-BE49-F238E27FC236}">
                      <a16:creationId xmlns:a16="http://schemas.microsoft.com/office/drawing/2014/main" id="{9034D4A3-B6F6-2A5C-C222-559D8EB82CF2}"/>
                    </a:ext>
                  </a:extLst>
                </p:cNvPr>
                <p:cNvSpPr>
                  <a:spLocks noRot="1" noChangeAspect="1" noMove="1" noResize="1" noEditPoints="1" noAdjustHandles="1" noChangeArrowheads="1" noChangeShapeType="1" noTextEdit="1"/>
                </p:cNvSpPr>
                <p:nvPr/>
              </p:nvSpPr>
              <p:spPr bwMode="auto">
                <a:xfrm>
                  <a:off x="10788140" y="2978033"/>
                  <a:ext cx="1178382" cy="253916"/>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7" name="Rectangle 9">
                  <a:extLst>
                    <a:ext uri="{FF2B5EF4-FFF2-40B4-BE49-F238E27FC236}">
                      <a16:creationId xmlns:a16="http://schemas.microsoft.com/office/drawing/2014/main" id="{B8302603-72A8-7A3E-C9EF-3952FC635256}"/>
                    </a:ext>
                  </a:extLst>
                </p:cNvPr>
                <p:cNvSpPr>
                  <a:spLocks noChangeArrowheads="1"/>
                </p:cNvSpPr>
                <p:nvPr/>
              </p:nvSpPr>
              <p:spPr bwMode="auto">
                <a:xfrm>
                  <a:off x="10788141" y="3247925"/>
                  <a:ext cx="1178382" cy="2539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i="1" dirty="0" smtClean="0">
                            <a:latin typeface="Cambria Math" panose="02040503050406030204" pitchFamily="18" charset="0"/>
                            <a:ea typeface="Cambria" panose="02040503050406030204" pitchFamily="18" charset="0"/>
                          </a:rPr>
                          <m:t>0</m:t>
                        </m:r>
                        <m:r>
                          <a:rPr lang="en-US" sz="1050" b="0" i="1" dirty="0" smtClean="0">
                            <a:latin typeface="Cambria Math" panose="02040503050406030204" pitchFamily="18" charset="0"/>
                            <a:ea typeface="Cambria" panose="02040503050406030204" pitchFamily="18" charset="0"/>
                          </a:rPr>
                          <m:t>.0491</m:t>
                        </m:r>
                        <m:r>
                          <a:rPr lang="en-US" sz="1050" b="0" i="1" dirty="0" smtClean="0">
                            <a:latin typeface="Cambria Math" panose="02040503050406030204" pitchFamily="18" charset="0"/>
                            <a:ea typeface="Cambria" panose="02040503050406030204" pitchFamily="18" charset="0"/>
                          </a:rPr>
                          <m:t>%</m:t>
                        </m:r>
                      </m:oMath>
                    </m:oMathPara>
                  </a14:m>
                  <a:endParaRPr lang="de-DE" sz="1050" dirty="0">
                    <a:latin typeface="+mj-lt"/>
                    <a:ea typeface="Cambria" panose="02040503050406030204" pitchFamily="18" charset="0"/>
                  </a:endParaRPr>
                </a:p>
              </p:txBody>
            </p:sp>
          </mc:Choice>
          <mc:Fallback>
            <p:sp>
              <p:nvSpPr>
                <p:cNvPr id="97" name="Rectangle 9">
                  <a:extLst>
                    <a:ext uri="{FF2B5EF4-FFF2-40B4-BE49-F238E27FC236}">
                      <a16:creationId xmlns:a16="http://schemas.microsoft.com/office/drawing/2014/main" id="{B8302603-72A8-7A3E-C9EF-3952FC635256}"/>
                    </a:ext>
                  </a:extLst>
                </p:cNvPr>
                <p:cNvSpPr>
                  <a:spLocks noRot="1" noChangeAspect="1" noMove="1" noResize="1" noEditPoints="1" noAdjustHandles="1" noChangeArrowheads="1" noChangeShapeType="1" noTextEdit="1"/>
                </p:cNvSpPr>
                <p:nvPr/>
              </p:nvSpPr>
              <p:spPr bwMode="auto">
                <a:xfrm>
                  <a:off x="10788141" y="3247925"/>
                  <a:ext cx="1178382" cy="25391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Rectangle 9">
                  <a:extLst>
                    <a:ext uri="{FF2B5EF4-FFF2-40B4-BE49-F238E27FC236}">
                      <a16:creationId xmlns:a16="http://schemas.microsoft.com/office/drawing/2014/main" id="{96B10B18-39CA-E7D1-DA26-A05A2C299D83}"/>
                    </a:ext>
                  </a:extLst>
                </p:cNvPr>
                <p:cNvSpPr>
                  <a:spLocks noChangeArrowheads="1"/>
                </p:cNvSpPr>
                <p:nvPr/>
              </p:nvSpPr>
              <p:spPr bwMode="auto">
                <a:xfrm>
                  <a:off x="10788140" y="3514886"/>
                  <a:ext cx="1178382" cy="253916"/>
                </a:xfrm>
                <a:prstGeom prst="rect">
                  <a:avLst/>
                </a:prstGeom>
                <a:noFill/>
              </p:spPr>
              <p:txBody>
                <a:bodyPr wrap="square" rtlCol="0">
                  <a:spAutoFit/>
                </a:bodyPr>
                <a:lstStyle/>
                <a:p>
                  <a:pPr algn="ctr"/>
                  <a14:m>
                    <m:oMath xmlns:m="http://schemas.openxmlformats.org/officeDocument/2006/math">
                      <m:r>
                        <a:rPr lang="en-US" sz="1050" b="0" i="1" dirty="0" smtClean="0">
                          <a:latin typeface="Cambria Math" panose="02040503050406030204" pitchFamily="18" charset="0"/>
                          <a:ea typeface="Cambria" panose="02040503050406030204" pitchFamily="18" charset="0"/>
                        </a:rPr>
                        <m:t>0.0743</m:t>
                      </m:r>
                    </m:oMath>
                  </a14:m>
                  <a:r>
                    <a:rPr lang="de-DE" sz="1050" dirty="0">
                      <a:latin typeface="+mj-lt"/>
                      <a:ea typeface="Cambria" panose="02040503050406030204" pitchFamily="18" charset="0"/>
                    </a:rPr>
                    <a:t>%</a:t>
                  </a:r>
                </a:p>
              </p:txBody>
            </p:sp>
          </mc:Choice>
          <mc:Fallback>
            <p:sp>
              <p:nvSpPr>
                <p:cNvPr id="98" name="Rectangle 9">
                  <a:extLst>
                    <a:ext uri="{FF2B5EF4-FFF2-40B4-BE49-F238E27FC236}">
                      <a16:creationId xmlns:a16="http://schemas.microsoft.com/office/drawing/2014/main" id="{96B10B18-39CA-E7D1-DA26-A05A2C299D83}"/>
                    </a:ext>
                  </a:extLst>
                </p:cNvPr>
                <p:cNvSpPr>
                  <a:spLocks noRot="1" noChangeAspect="1" noMove="1" noResize="1" noEditPoints="1" noAdjustHandles="1" noChangeArrowheads="1" noChangeShapeType="1" noTextEdit="1"/>
                </p:cNvSpPr>
                <p:nvPr/>
              </p:nvSpPr>
              <p:spPr bwMode="auto">
                <a:xfrm>
                  <a:off x="10788140" y="3514886"/>
                  <a:ext cx="1178382" cy="253916"/>
                </a:xfrm>
                <a:prstGeom prst="rect">
                  <a:avLst/>
                </a:prstGeom>
                <a:blipFill>
                  <a:blip r:embed="rId21"/>
                  <a:stretch>
                    <a:fillRect b="-14634"/>
                  </a:stretch>
                </a:blipFill>
              </p:spPr>
              <p:txBody>
                <a:bodyPr/>
                <a:lstStyle/>
                <a:p>
                  <a:r>
                    <a:rPr lang="en-US">
                      <a:noFill/>
                    </a:rPr>
                    <a:t> </a:t>
                  </a:r>
                </a:p>
              </p:txBody>
            </p:sp>
          </mc:Fallback>
        </mc:AlternateContent>
        <p:pic>
          <p:nvPicPr>
            <p:cNvPr id="74" name="Picture 73">
              <a:extLst>
                <a:ext uri="{FF2B5EF4-FFF2-40B4-BE49-F238E27FC236}">
                  <a16:creationId xmlns:a16="http://schemas.microsoft.com/office/drawing/2014/main" id="{25580D04-7C42-F51A-6B40-CD54599AE0DE}"/>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p:blipFill>
          <p:spPr>
            <a:xfrm>
              <a:off x="9313167" y="3826355"/>
              <a:ext cx="2440321" cy="1551742"/>
            </a:xfrm>
            <a:prstGeom prst="rect">
              <a:avLst/>
            </a:prstGeom>
            <a:solidFill>
              <a:schemeClr val="tx2"/>
            </a:solidFill>
            <a:ln>
              <a:solidFill>
                <a:schemeClr val="bg1"/>
              </a:solidFill>
            </a:ln>
          </p:spPr>
        </p:pic>
      </p:grpSp>
      <p:sp>
        <p:nvSpPr>
          <p:cNvPr id="139" name="Rectangle 138">
            <a:extLst>
              <a:ext uri="{FF2B5EF4-FFF2-40B4-BE49-F238E27FC236}">
                <a16:creationId xmlns:a16="http://schemas.microsoft.com/office/drawing/2014/main" id="{FF590BAA-EEB9-BD01-7788-745D80539C0C}"/>
              </a:ext>
            </a:extLst>
          </p:cNvPr>
          <p:cNvSpPr/>
          <p:nvPr/>
        </p:nvSpPr>
        <p:spPr>
          <a:xfrm>
            <a:off x="10438404" y="816019"/>
            <a:ext cx="1369595" cy="2103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a:t>
            </a:r>
            <a:endParaRPr lang="en-US" sz="1400" dirty="0">
              <a:solidFill>
                <a:schemeClr val="tx1"/>
              </a:solidFill>
            </a:endParaRPr>
          </a:p>
        </p:txBody>
      </p:sp>
      <p:pic>
        <p:nvPicPr>
          <p:cNvPr id="5" name="Picture 4">
            <a:extLst>
              <a:ext uri="{FF2B5EF4-FFF2-40B4-BE49-F238E27FC236}">
                <a16:creationId xmlns:a16="http://schemas.microsoft.com/office/drawing/2014/main" id="{F5FA59ED-A793-1CDF-3D45-94CA2560DBB5}"/>
              </a:ext>
            </a:extLst>
          </p:cNvPr>
          <p:cNvPicPr>
            <a:picLocks noChangeAspect="1"/>
          </p:cNvPicPr>
          <p:nvPr/>
        </p:nvPicPr>
        <p:blipFill>
          <a:blip r:embed="rId23"/>
          <a:stretch>
            <a:fillRect/>
          </a:stretch>
        </p:blipFill>
        <p:spPr>
          <a:xfrm>
            <a:off x="6870699" y="4344554"/>
            <a:ext cx="1572683" cy="1168198"/>
          </a:xfrm>
          <a:prstGeom prst="rect">
            <a:avLst/>
          </a:prstGeom>
        </p:spPr>
      </p:pic>
    </p:spTree>
    <p:extLst>
      <p:ext uri="{BB962C8B-B14F-4D97-AF65-F5344CB8AC3E}">
        <p14:creationId xmlns:p14="http://schemas.microsoft.com/office/powerpoint/2010/main" val="236678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D71D07E-D8C5-FDD4-3104-31EBA7E05B72}"/>
              </a:ext>
            </a:extLst>
          </p:cNvPr>
          <p:cNvGraphicFramePr>
            <a:graphicFrameLocks noChangeAspect="1"/>
          </p:cNvGraphicFramePr>
          <p:nvPr>
            <p:custDataLst>
              <p:tags r:id="rId1"/>
            </p:custDataLst>
            <p:extLst>
              <p:ext uri="{D42A27DB-BD31-4B8C-83A1-F6EECF244321}">
                <p14:modId xmlns:p14="http://schemas.microsoft.com/office/powerpoint/2010/main" val="25077453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08" imgH="508" progId="TCLayout.ActiveDocument.1">
                  <p:embed/>
                </p:oleObj>
              </mc:Choice>
              <mc:Fallback>
                <p:oleObj name="think-cell Slide" r:id="rId4" imgW="508" imgH="508" progId="TCLayout.ActiveDocument.1">
                  <p:embed/>
                  <p:pic>
                    <p:nvPicPr>
                      <p:cNvPr id="6" name="think-cell data - do not delete" hidden="1">
                        <a:extLst>
                          <a:ext uri="{FF2B5EF4-FFF2-40B4-BE49-F238E27FC236}">
                            <a16:creationId xmlns:a16="http://schemas.microsoft.com/office/drawing/2014/main" id="{3D71D07E-D8C5-FDD4-3104-31EBA7E05B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3" name="Rechteck: abgerundete Ecken 264">
            <a:extLst>
              <a:ext uri="{FF2B5EF4-FFF2-40B4-BE49-F238E27FC236}">
                <a16:creationId xmlns:a16="http://schemas.microsoft.com/office/drawing/2014/main" id="{227881BF-32B0-9B41-255A-AFF522D79376}"/>
              </a:ext>
            </a:extLst>
          </p:cNvPr>
          <p:cNvSpPr/>
          <p:nvPr/>
        </p:nvSpPr>
        <p:spPr bwMode="auto">
          <a:xfrm>
            <a:off x="9510737" y="1192306"/>
            <a:ext cx="2237931" cy="4797103"/>
          </a:xfrm>
          <a:prstGeom prst="roundRect">
            <a:avLst/>
          </a:prstGeom>
          <a:solidFill>
            <a:schemeClr val="bg1"/>
          </a:solidFill>
          <a:ln w="9525" cap="flat" cmpd="sng" algn="ctr">
            <a:solidFill>
              <a:srgbClr val="00549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36000" rIns="0" bIns="36000" numCol="1" rtlCol="0" anchor="t" anchorCtr="0" compatLnSpc="1">
            <a:prstTxWarp prst="textNoShape">
              <a:avLst/>
            </a:prstTxWarp>
          </a:bodyPr>
          <a:lstStyle/>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AU" sz="1400" b="0" i="0" u="none" strike="noStrike" cap="none" normalizeH="0" baseline="0" dirty="0">
              <a:ln>
                <a:noFill/>
              </a:ln>
              <a:effectLst/>
              <a:latin typeface="+mj-lt"/>
            </a:endParaRPr>
          </a:p>
        </p:txBody>
      </p:sp>
      <p:sp>
        <p:nvSpPr>
          <p:cNvPr id="32" name="Rechteck: abgerundete Ecken 264">
            <a:extLst>
              <a:ext uri="{FF2B5EF4-FFF2-40B4-BE49-F238E27FC236}">
                <a16:creationId xmlns:a16="http://schemas.microsoft.com/office/drawing/2014/main" id="{BA0729E1-AE7D-5238-FAA6-0F23C25158C8}"/>
              </a:ext>
            </a:extLst>
          </p:cNvPr>
          <p:cNvSpPr/>
          <p:nvPr/>
        </p:nvSpPr>
        <p:spPr bwMode="auto">
          <a:xfrm>
            <a:off x="2938585" y="1192306"/>
            <a:ext cx="6248011" cy="4797103"/>
          </a:xfrm>
          <a:prstGeom prst="roundRect">
            <a:avLst>
              <a:gd name="adj" fmla="val 10631"/>
            </a:avLst>
          </a:prstGeom>
          <a:solidFill>
            <a:schemeClr val="bg1"/>
          </a:solidFill>
          <a:ln w="9525" cap="flat" cmpd="sng" algn="ctr">
            <a:solidFill>
              <a:srgbClr val="00549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36000" rIns="0" bIns="36000" numCol="1" rtlCol="0" anchor="t" anchorCtr="0" compatLnSpc="1">
            <a:prstTxWarp prst="textNoShape">
              <a:avLst/>
            </a:prstTxWarp>
          </a:bodyPr>
          <a:lstStyle/>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AU" sz="1400" b="0" i="0" u="none" strike="noStrike" cap="none" normalizeH="0" baseline="0" dirty="0">
              <a:ln>
                <a:noFill/>
              </a:ln>
              <a:effectLst/>
              <a:latin typeface="+mj-lt"/>
            </a:endParaRPr>
          </a:p>
        </p:txBody>
      </p:sp>
      <p:sp>
        <p:nvSpPr>
          <p:cNvPr id="30" name="Rechteck: abgerundete Ecken 264">
            <a:extLst>
              <a:ext uri="{FF2B5EF4-FFF2-40B4-BE49-F238E27FC236}">
                <a16:creationId xmlns:a16="http://schemas.microsoft.com/office/drawing/2014/main" id="{B55BC55A-D7D0-23A0-D596-30778576D78B}"/>
              </a:ext>
            </a:extLst>
          </p:cNvPr>
          <p:cNvSpPr/>
          <p:nvPr/>
        </p:nvSpPr>
        <p:spPr bwMode="auto">
          <a:xfrm>
            <a:off x="362042" y="1192306"/>
            <a:ext cx="2237931" cy="4797103"/>
          </a:xfrm>
          <a:prstGeom prst="roundRect">
            <a:avLst/>
          </a:prstGeom>
          <a:solidFill>
            <a:schemeClr val="bg1"/>
          </a:solidFill>
          <a:ln w="9525" cap="flat" cmpd="sng" algn="ctr">
            <a:solidFill>
              <a:srgbClr val="00549F"/>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36000" rIns="0" bIns="36000" numCol="1" rtlCol="0" anchor="t" anchorCtr="0" compatLnSpc="1">
            <a:prstTxWarp prst="textNoShape">
              <a:avLst/>
            </a:prstTxWarp>
          </a:bodyPr>
          <a:lstStyle/>
          <a:p>
            <a:pPr marL="285750" marR="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AU" sz="1400" b="0" i="0" u="none" strike="noStrike" cap="none" normalizeH="0" baseline="0" dirty="0">
              <a:ln>
                <a:noFill/>
              </a:ln>
              <a:effectLst/>
              <a:latin typeface="+mj-lt"/>
            </a:endParaRPr>
          </a:p>
        </p:txBody>
      </p:sp>
      <p:sp>
        <p:nvSpPr>
          <p:cNvPr id="2" name="Title 1">
            <a:extLst>
              <a:ext uri="{FF2B5EF4-FFF2-40B4-BE49-F238E27FC236}">
                <a16:creationId xmlns:a16="http://schemas.microsoft.com/office/drawing/2014/main" id="{F7393D4D-3A30-0C91-1BA6-3DB9ABCF6EAB}"/>
              </a:ext>
            </a:extLst>
          </p:cNvPr>
          <p:cNvSpPr>
            <a:spLocks noGrp="1"/>
          </p:cNvSpPr>
          <p:nvPr>
            <p:ph type="title"/>
          </p:nvPr>
        </p:nvSpPr>
        <p:spPr/>
        <p:txBody>
          <a:bodyPr vert="horz"/>
          <a:lstStyle/>
          <a:p>
            <a:r>
              <a:rPr lang="en-US" dirty="0"/>
              <a:t>Stock market data is classified using sentiment analysis tools like VADER, SVM, and </a:t>
            </a:r>
            <a:r>
              <a:rPr lang="en-US" dirty="0" err="1"/>
              <a:t>FinBERT</a:t>
            </a:r>
            <a:r>
              <a:rPr lang="en-US" dirty="0"/>
              <a:t>, and these classifications are used in regression models to predict stock prices</a:t>
            </a:r>
          </a:p>
        </p:txBody>
      </p:sp>
      <p:sp>
        <p:nvSpPr>
          <p:cNvPr id="3" name="Footer Placeholder 2">
            <a:extLst>
              <a:ext uri="{FF2B5EF4-FFF2-40B4-BE49-F238E27FC236}">
                <a16:creationId xmlns:a16="http://schemas.microsoft.com/office/drawing/2014/main" id="{BADD39CF-AE0A-C248-F59B-1B913A4FC6C6}"/>
              </a:ext>
            </a:extLst>
          </p:cNvPr>
          <p:cNvSpPr>
            <a:spLocks noGrp="1"/>
          </p:cNvSpPr>
          <p:nvPr>
            <p:ph type="ftr" sz="quarter" idx="11"/>
          </p:nvPr>
        </p:nvSpPr>
        <p:spPr/>
        <p:txBody>
          <a:bodyPr/>
          <a:lstStyle/>
          <a:p>
            <a:pPr>
              <a:defRPr/>
            </a:pPr>
            <a:r>
              <a:rPr lang="de-DE" dirty="0"/>
              <a:t>8 von 14</a:t>
            </a:r>
          </a:p>
        </p:txBody>
      </p:sp>
      <p:grpSp>
        <p:nvGrpSpPr>
          <p:cNvPr id="158" name="Group 157">
            <a:extLst>
              <a:ext uri="{FF2B5EF4-FFF2-40B4-BE49-F238E27FC236}">
                <a16:creationId xmlns:a16="http://schemas.microsoft.com/office/drawing/2014/main" id="{4FEEA33F-1C7B-CF53-1754-EE008051D114}"/>
              </a:ext>
            </a:extLst>
          </p:cNvPr>
          <p:cNvGrpSpPr/>
          <p:nvPr/>
        </p:nvGrpSpPr>
        <p:grpSpPr>
          <a:xfrm>
            <a:off x="2633719" y="3378622"/>
            <a:ext cx="258633" cy="360000"/>
            <a:chOff x="5409070" y="3398759"/>
            <a:chExt cx="140069" cy="464458"/>
          </a:xfrm>
          <a:noFill/>
        </p:grpSpPr>
        <p:sp>
          <p:nvSpPr>
            <p:cNvPr id="159" name="Chevron 164">
              <a:extLst>
                <a:ext uri="{FF2B5EF4-FFF2-40B4-BE49-F238E27FC236}">
                  <a16:creationId xmlns:a16="http://schemas.microsoft.com/office/drawing/2014/main" id="{5AEB0D90-F00A-37A8-3A29-DBB4F05A5FC9}"/>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160" name="Chevron 165">
              <a:extLst>
                <a:ext uri="{FF2B5EF4-FFF2-40B4-BE49-F238E27FC236}">
                  <a16:creationId xmlns:a16="http://schemas.microsoft.com/office/drawing/2014/main" id="{6F74E3E0-DEA5-9C94-8DCE-E5AD91B9C58F}"/>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grpSp>
        <p:nvGrpSpPr>
          <p:cNvPr id="193" name="Group 192">
            <a:extLst>
              <a:ext uri="{FF2B5EF4-FFF2-40B4-BE49-F238E27FC236}">
                <a16:creationId xmlns:a16="http://schemas.microsoft.com/office/drawing/2014/main" id="{DE060763-5789-99EA-7D91-2E7B7B6491F8}"/>
              </a:ext>
            </a:extLst>
          </p:cNvPr>
          <p:cNvGrpSpPr/>
          <p:nvPr/>
        </p:nvGrpSpPr>
        <p:grpSpPr>
          <a:xfrm>
            <a:off x="9220342" y="1844685"/>
            <a:ext cx="258633" cy="360000"/>
            <a:chOff x="5409070" y="3398759"/>
            <a:chExt cx="140069" cy="464458"/>
          </a:xfrm>
          <a:noFill/>
        </p:grpSpPr>
        <p:sp>
          <p:nvSpPr>
            <p:cNvPr id="194" name="Chevron 164">
              <a:extLst>
                <a:ext uri="{FF2B5EF4-FFF2-40B4-BE49-F238E27FC236}">
                  <a16:creationId xmlns:a16="http://schemas.microsoft.com/office/drawing/2014/main" id="{006EABA4-695E-3956-BFAA-20668C8765A1}"/>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195" name="Chevron 165">
              <a:extLst>
                <a:ext uri="{FF2B5EF4-FFF2-40B4-BE49-F238E27FC236}">
                  <a16:creationId xmlns:a16="http://schemas.microsoft.com/office/drawing/2014/main" id="{DAE46491-9575-8F0D-ACD7-417A91054A3F}"/>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grpSp>
        <p:nvGrpSpPr>
          <p:cNvPr id="196" name="Group 195">
            <a:extLst>
              <a:ext uri="{FF2B5EF4-FFF2-40B4-BE49-F238E27FC236}">
                <a16:creationId xmlns:a16="http://schemas.microsoft.com/office/drawing/2014/main" id="{BBA04253-A0A0-550F-D7AE-8198D7649249}"/>
              </a:ext>
            </a:extLst>
          </p:cNvPr>
          <p:cNvGrpSpPr/>
          <p:nvPr/>
        </p:nvGrpSpPr>
        <p:grpSpPr>
          <a:xfrm>
            <a:off x="5914079" y="1875808"/>
            <a:ext cx="258633" cy="360000"/>
            <a:chOff x="5409070" y="3398759"/>
            <a:chExt cx="140069" cy="464458"/>
          </a:xfrm>
          <a:noFill/>
        </p:grpSpPr>
        <p:sp>
          <p:nvSpPr>
            <p:cNvPr id="197" name="Chevron 164">
              <a:extLst>
                <a:ext uri="{FF2B5EF4-FFF2-40B4-BE49-F238E27FC236}">
                  <a16:creationId xmlns:a16="http://schemas.microsoft.com/office/drawing/2014/main" id="{90ED99B7-D874-506A-ADC9-0B7219E05361}"/>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198" name="Chevron 165">
              <a:extLst>
                <a:ext uri="{FF2B5EF4-FFF2-40B4-BE49-F238E27FC236}">
                  <a16:creationId xmlns:a16="http://schemas.microsoft.com/office/drawing/2014/main" id="{1B962163-FD86-D286-8F92-C1CE2862D9E2}"/>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grpSp>
        <p:nvGrpSpPr>
          <p:cNvPr id="339" name="Group 338">
            <a:extLst>
              <a:ext uri="{FF2B5EF4-FFF2-40B4-BE49-F238E27FC236}">
                <a16:creationId xmlns:a16="http://schemas.microsoft.com/office/drawing/2014/main" id="{E961C6C2-7FA8-5F55-5554-E2723D95ABBA}"/>
              </a:ext>
            </a:extLst>
          </p:cNvPr>
          <p:cNvGrpSpPr/>
          <p:nvPr/>
        </p:nvGrpSpPr>
        <p:grpSpPr>
          <a:xfrm>
            <a:off x="3370013" y="2639474"/>
            <a:ext cx="2270056" cy="803209"/>
            <a:chOff x="3647494" y="3064713"/>
            <a:chExt cx="2270056" cy="803209"/>
          </a:xfrm>
        </p:grpSpPr>
        <p:sp>
          <p:nvSpPr>
            <p:cNvPr id="163" name="Rechteck: abgerundete Ecken 264">
              <a:extLst>
                <a:ext uri="{FF2B5EF4-FFF2-40B4-BE49-F238E27FC236}">
                  <a16:creationId xmlns:a16="http://schemas.microsoft.com/office/drawing/2014/main" id="{E11C14C6-0D0F-33E6-C2A0-404FA2D69E51}"/>
                </a:ext>
              </a:extLst>
            </p:cNvPr>
            <p:cNvSpPr/>
            <p:nvPr/>
          </p:nvSpPr>
          <p:spPr bwMode="auto">
            <a:xfrm>
              <a:off x="3647494" y="3064713"/>
              <a:ext cx="2259325" cy="803209"/>
            </a:xfrm>
            <a:prstGeom prst="roundRect">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i="0" u="none" strike="noStrike" cap="none" normalizeH="0" baseline="0">
                <a:ln>
                  <a:noFill/>
                </a:ln>
                <a:solidFill>
                  <a:srgbClr val="1482A5"/>
                </a:solidFill>
                <a:effectLst/>
                <a:latin typeface="Times New Roman" pitchFamily="18" charset="0"/>
              </a:endParaRPr>
            </a:p>
          </p:txBody>
        </p:sp>
        <p:sp>
          <p:nvSpPr>
            <p:cNvPr id="164" name="Textfeld 265">
              <a:extLst>
                <a:ext uri="{FF2B5EF4-FFF2-40B4-BE49-F238E27FC236}">
                  <a16:creationId xmlns:a16="http://schemas.microsoft.com/office/drawing/2014/main" id="{5667F6E3-CECC-B9A4-36E8-311A12C4A718}"/>
                </a:ext>
              </a:extLst>
            </p:cNvPr>
            <p:cNvSpPr txBox="1"/>
            <p:nvPr/>
          </p:nvSpPr>
          <p:spPr>
            <a:xfrm>
              <a:off x="4299176" y="3165424"/>
              <a:ext cx="1618374" cy="338554"/>
            </a:xfrm>
            <a:prstGeom prst="rect">
              <a:avLst/>
            </a:prstGeom>
            <a:noFill/>
          </p:spPr>
          <p:txBody>
            <a:bodyPr wrap="square" rtlCol="0">
              <a:spAutoFit/>
            </a:bodyPr>
            <a:lstStyle/>
            <a:p>
              <a:r>
                <a:rPr lang="en-AU" sz="1600" dirty="0">
                  <a:solidFill>
                    <a:srgbClr val="1482A5"/>
                  </a:solidFill>
                  <a:latin typeface="Montserrat" panose="020F0502020204030204" pitchFamily="2" charset="0"/>
                </a:rPr>
                <a:t>VADER</a:t>
              </a:r>
            </a:p>
          </p:txBody>
        </p:sp>
        <p:pic>
          <p:nvPicPr>
            <p:cNvPr id="237" name="Graphic 236" descr="Head with gears outline">
              <a:extLst>
                <a:ext uri="{FF2B5EF4-FFF2-40B4-BE49-F238E27FC236}">
                  <a16:creationId xmlns:a16="http://schemas.microsoft.com/office/drawing/2014/main" id="{7EAE1225-CE60-13A7-4FCD-F714D24B45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3297" y="3166341"/>
              <a:ext cx="635924" cy="635924"/>
            </a:xfrm>
            <a:prstGeom prst="rect">
              <a:avLst/>
            </a:prstGeom>
          </p:spPr>
        </p:pic>
      </p:grpSp>
      <p:grpSp>
        <p:nvGrpSpPr>
          <p:cNvPr id="338" name="Group 337">
            <a:extLst>
              <a:ext uri="{FF2B5EF4-FFF2-40B4-BE49-F238E27FC236}">
                <a16:creationId xmlns:a16="http://schemas.microsoft.com/office/drawing/2014/main" id="{B675D506-35E0-A1B8-4961-FD2C812E49A8}"/>
              </a:ext>
            </a:extLst>
          </p:cNvPr>
          <p:cNvGrpSpPr/>
          <p:nvPr/>
        </p:nvGrpSpPr>
        <p:grpSpPr>
          <a:xfrm>
            <a:off x="3253284" y="2983123"/>
            <a:ext cx="2270056" cy="803209"/>
            <a:chOff x="3456709" y="3408362"/>
            <a:chExt cx="2270056" cy="803209"/>
          </a:xfrm>
        </p:grpSpPr>
        <p:sp>
          <p:nvSpPr>
            <p:cNvPr id="278" name="Rechteck: abgerundete Ecken 264">
              <a:extLst>
                <a:ext uri="{FF2B5EF4-FFF2-40B4-BE49-F238E27FC236}">
                  <a16:creationId xmlns:a16="http://schemas.microsoft.com/office/drawing/2014/main" id="{5356164F-DABD-42DB-10B3-798D06629618}"/>
                </a:ext>
              </a:extLst>
            </p:cNvPr>
            <p:cNvSpPr/>
            <p:nvPr/>
          </p:nvSpPr>
          <p:spPr bwMode="auto">
            <a:xfrm>
              <a:off x="3456709" y="3408362"/>
              <a:ext cx="2259325" cy="803209"/>
            </a:xfrm>
            <a:prstGeom prst="roundRect">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rgbClr val="1482A5"/>
                </a:solidFill>
                <a:effectLst/>
                <a:latin typeface="Times New Roman" pitchFamily="18" charset="0"/>
              </a:endParaRPr>
            </a:p>
          </p:txBody>
        </p:sp>
        <p:sp>
          <p:nvSpPr>
            <p:cNvPr id="279" name="Textfeld 265">
              <a:extLst>
                <a:ext uri="{FF2B5EF4-FFF2-40B4-BE49-F238E27FC236}">
                  <a16:creationId xmlns:a16="http://schemas.microsoft.com/office/drawing/2014/main" id="{F38F4BD9-D8EC-A1D3-F132-57119CFB2D91}"/>
                </a:ext>
              </a:extLst>
            </p:cNvPr>
            <p:cNvSpPr txBox="1"/>
            <p:nvPr/>
          </p:nvSpPr>
          <p:spPr>
            <a:xfrm>
              <a:off x="4108391" y="3509073"/>
              <a:ext cx="1618374" cy="338554"/>
            </a:xfrm>
            <a:prstGeom prst="rect">
              <a:avLst/>
            </a:prstGeom>
            <a:noFill/>
          </p:spPr>
          <p:txBody>
            <a:bodyPr wrap="square" rtlCol="0">
              <a:spAutoFit/>
            </a:bodyPr>
            <a:lstStyle/>
            <a:p>
              <a:r>
                <a:rPr lang="en-AU" sz="1600" dirty="0">
                  <a:solidFill>
                    <a:srgbClr val="1482A5"/>
                  </a:solidFill>
                  <a:latin typeface="Montserrat" panose="020F0502020204030204" pitchFamily="2" charset="0"/>
                </a:rPr>
                <a:t>SVM</a:t>
              </a:r>
            </a:p>
          </p:txBody>
        </p:sp>
        <p:pic>
          <p:nvPicPr>
            <p:cNvPr id="280" name="Graphic 279" descr="Head with gears outline">
              <a:extLst>
                <a:ext uri="{FF2B5EF4-FFF2-40B4-BE49-F238E27FC236}">
                  <a16:creationId xmlns:a16="http://schemas.microsoft.com/office/drawing/2014/main" id="{AF59873E-E42E-AAAE-895D-532F3C4C07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52512" y="3509990"/>
              <a:ext cx="635924" cy="635924"/>
            </a:xfrm>
            <a:prstGeom prst="rect">
              <a:avLst/>
            </a:prstGeom>
          </p:spPr>
        </p:pic>
      </p:grpSp>
      <p:grpSp>
        <p:nvGrpSpPr>
          <p:cNvPr id="337" name="Group 336">
            <a:extLst>
              <a:ext uri="{FF2B5EF4-FFF2-40B4-BE49-F238E27FC236}">
                <a16:creationId xmlns:a16="http://schemas.microsoft.com/office/drawing/2014/main" id="{B7D6B1C6-4033-2D0F-2766-87A9AF66C949}"/>
              </a:ext>
            </a:extLst>
          </p:cNvPr>
          <p:cNvGrpSpPr/>
          <p:nvPr/>
        </p:nvGrpSpPr>
        <p:grpSpPr>
          <a:xfrm>
            <a:off x="3136556" y="3326772"/>
            <a:ext cx="2270056" cy="803209"/>
            <a:chOff x="3265925" y="3752011"/>
            <a:chExt cx="2270056" cy="803209"/>
          </a:xfrm>
        </p:grpSpPr>
        <p:sp>
          <p:nvSpPr>
            <p:cNvPr id="282" name="Rechteck: abgerundete Ecken 264">
              <a:extLst>
                <a:ext uri="{FF2B5EF4-FFF2-40B4-BE49-F238E27FC236}">
                  <a16:creationId xmlns:a16="http://schemas.microsoft.com/office/drawing/2014/main" id="{C7252BEB-D9F6-AB62-5778-720ABF2A3754}"/>
                </a:ext>
              </a:extLst>
            </p:cNvPr>
            <p:cNvSpPr/>
            <p:nvPr/>
          </p:nvSpPr>
          <p:spPr bwMode="auto">
            <a:xfrm>
              <a:off x="3265925" y="3752011"/>
              <a:ext cx="2259325" cy="803209"/>
            </a:xfrm>
            <a:prstGeom prst="roundRect">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rgbClr val="1482A5"/>
                </a:solidFill>
                <a:effectLst/>
                <a:latin typeface="Times New Roman" pitchFamily="18" charset="0"/>
              </a:endParaRPr>
            </a:p>
          </p:txBody>
        </p:sp>
        <p:sp>
          <p:nvSpPr>
            <p:cNvPr id="283" name="Textfeld 265">
              <a:extLst>
                <a:ext uri="{FF2B5EF4-FFF2-40B4-BE49-F238E27FC236}">
                  <a16:creationId xmlns:a16="http://schemas.microsoft.com/office/drawing/2014/main" id="{13E581DD-6F7E-6EF3-F71C-172D39F96020}"/>
                </a:ext>
              </a:extLst>
            </p:cNvPr>
            <p:cNvSpPr txBox="1"/>
            <p:nvPr/>
          </p:nvSpPr>
          <p:spPr>
            <a:xfrm>
              <a:off x="3917607" y="3852722"/>
              <a:ext cx="1618374" cy="338554"/>
            </a:xfrm>
            <a:prstGeom prst="rect">
              <a:avLst/>
            </a:prstGeom>
            <a:noFill/>
          </p:spPr>
          <p:txBody>
            <a:bodyPr wrap="square" rtlCol="0">
              <a:spAutoFit/>
            </a:bodyPr>
            <a:lstStyle/>
            <a:p>
              <a:r>
                <a:rPr lang="en-AU" sz="1600" dirty="0">
                  <a:solidFill>
                    <a:srgbClr val="1482A5"/>
                  </a:solidFill>
                  <a:latin typeface="Montserrat" panose="020F0502020204030204" pitchFamily="2" charset="0"/>
                </a:rPr>
                <a:t>MLP</a:t>
              </a:r>
            </a:p>
          </p:txBody>
        </p:sp>
        <p:pic>
          <p:nvPicPr>
            <p:cNvPr id="284" name="Graphic 283" descr="Head with gears outline">
              <a:extLst>
                <a:ext uri="{FF2B5EF4-FFF2-40B4-BE49-F238E27FC236}">
                  <a16:creationId xmlns:a16="http://schemas.microsoft.com/office/drawing/2014/main" id="{24F39076-BFAB-ECEB-E383-7B3A35719D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1728" y="3853639"/>
              <a:ext cx="635924" cy="635924"/>
            </a:xfrm>
            <a:prstGeom prst="rect">
              <a:avLst/>
            </a:prstGeom>
          </p:spPr>
        </p:pic>
      </p:grpSp>
      <p:sp>
        <p:nvSpPr>
          <p:cNvPr id="286" name="Rechteck: abgerundete Ecken 264">
            <a:extLst>
              <a:ext uri="{FF2B5EF4-FFF2-40B4-BE49-F238E27FC236}">
                <a16:creationId xmlns:a16="http://schemas.microsoft.com/office/drawing/2014/main" id="{6770B865-4AF4-9CCA-2DA9-4DAAE13DDEEB}"/>
              </a:ext>
            </a:extLst>
          </p:cNvPr>
          <p:cNvSpPr/>
          <p:nvPr/>
        </p:nvSpPr>
        <p:spPr bwMode="auto">
          <a:xfrm>
            <a:off x="3019828" y="3670422"/>
            <a:ext cx="2259325" cy="803209"/>
          </a:xfrm>
          <a:prstGeom prst="roundRect">
            <a:avLst/>
          </a:prstGeom>
          <a:solidFill>
            <a:schemeClr val="bg1"/>
          </a:solidFill>
          <a:ln w="952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rgbClr val="1482A5"/>
              </a:solidFill>
              <a:effectLst/>
              <a:latin typeface="Times New Roman" pitchFamily="18" charset="0"/>
            </a:endParaRPr>
          </a:p>
        </p:txBody>
      </p:sp>
      <p:sp>
        <p:nvSpPr>
          <p:cNvPr id="287" name="Textfeld 265">
            <a:extLst>
              <a:ext uri="{FF2B5EF4-FFF2-40B4-BE49-F238E27FC236}">
                <a16:creationId xmlns:a16="http://schemas.microsoft.com/office/drawing/2014/main" id="{96F33663-73A1-D945-EAEE-B7924CB831F3}"/>
              </a:ext>
            </a:extLst>
          </p:cNvPr>
          <p:cNvSpPr txBox="1"/>
          <p:nvPr/>
        </p:nvSpPr>
        <p:spPr>
          <a:xfrm>
            <a:off x="3671510" y="3771133"/>
            <a:ext cx="1618374" cy="584775"/>
          </a:xfrm>
          <a:prstGeom prst="rect">
            <a:avLst/>
          </a:prstGeom>
          <a:noFill/>
        </p:spPr>
        <p:txBody>
          <a:bodyPr wrap="square" rtlCol="0">
            <a:spAutoFit/>
          </a:bodyPr>
          <a:lstStyle/>
          <a:p>
            <a:r>
              <a:rPr lang="en-AU" sz="1600" dirty="0">
                <a:solidFill>
                  <a:srgbClr val="1482A5"/>
                </a:solidFill>
                <a:latin typeface="Montserrat" panose="020F0502020204030204" pitchFamily="2" charset="0"/>
              </a:rPr>
              <a:t>Financial</a:t>
            </a:r>
          </a:p>
          <a:p>
            <a:r>
              <a:rPr lang="en-AU" sz="1600" dirty="0">
                <a:solidFill>
                  <a:srgbClr val="1482A5"/>
                </a:solidFill>
                <a:latin typeface="Montserrat" panose="020F0502020204030204" pitchFamily="2" charset="0"/>
              </a:rPr>
              <a:t>BERT</a:t>
            </a:r>
          </a:p>
        </p:txBody>
      </p:sp>
      <p:pic>
        <p:nvPicPr>
          <p:cNvPr id="288" name="Graphic 287" descr="Head with gears outline">
            <a:extLst>
              <a:ext uri="{FF2B5EF4-FFF2-40B4-BE49-F238E27FC236}">
                <a16:creationId xmlns:a16="http://schemas.microsoft.com/office/drawing/2014/main" id="{D3DF05D7-A224-1510-E6B7-39374009FD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5631" y="3772050"/>
            <a:ext cx="635924" cy="635924"/>
          </a:xfrm>
          <a:prstGeom prst="rect">
            <a:avLst/>
          </a:prstGeom>
        </p:spPr>
      </p:pic>
      <p:pic>
        <p:nvPicPr>
          <p:cNvPr id="321" name="Picture 320">
            <a:extLst>
              <a:ext uri="{FF2B5EF4-FFF2-40B4-BE49-F238E27FC236}">
                <a16:creationId xmlns:a16="http://schemas.microsoft.com/office/drawing/2014/main" id="{CB84156A-DAA0-F773-BE65-E2C6791C7E4C}"/>
              </a:ext>
            </a:extLst>
          </p:cNvPr>
          <p:cNvPicPr>
            <a:picLocks noChangeAspect="1"/>
          </p:cNvPicPr>
          <p:nvPr/>
        </p:nvPicPr>
        <p:blipFill>
          <a:blip r:embed="rId8"/>
          <a:stretch>
            <a:fillRect/>
          </a:stretch>
        </p:blipFill>
        <p:spPr>
          <a:xfrm>
            <a:off x="6864600" y="2881927"/>
            <a:ext cx="2117334" cy="1080000"/>
          </a:xfrm>
          <a:prstGeom prst="rect">
            <a:avLst/>
          </a:prstGeom>
        </p:spPr>
      </p:pic>
      <p:pic>
        <p:nvPicPr>
          <p:cNvPr id="325" name="Picture 324">
            <a:extLst>
              <a:ext uri="{FF2B5EF4-FFF2-40B4-BE49-F238E27FC236}">
                <a16:creationId xmlns:a16="http://schemas.microsoft.com/office/drawing/2014/main" id="{7A957591-B64C-20F8-4983-2C06AEAECFC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702844" y="3070852"/>
            <a:ext cx="2117334" cy="1076920"/>
          </a:xfrm>
          <a:prstGeom prst="rect">
            <a:avLst/>
          </a:prstGeom>
        </p:spPr>
      </p:pic>
      <p:pic>
        <p:nvPicPr>
          <p:cNvPr id="311" name="Picture 310">
            <a:extLst>
              <a:ext uri="{FF2B5EF4-FFF2-40B4-BE49-F238E27FC236}">
                <a16:creationId xmlns:a16="http://schemas.microsoft.com/office/drawing/2014/main" id="{C0DAA386-F66B-5E79-33A7-EC5510DFDE8B}"/>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541137" y="3256696"/>
            <a:ext cx="2117286" cy="1080000"/>
          </a:xfrm>
          <a:prstGeom prst="rect">
            <a:avLst/>
          </a:prstGeom>
        </p:spPr>
      </p:pic>
      <p:grpSp>
        <p:nvGrpSpPr>
          <p:cNvPr id="340" name="Group 339">
            <a:extLst>
              <a:ext uri="{FF2B5EF4-FFF2-40B4-BE49-F238E27FC236}">
                <a16:creationId xmlns:a16="http://schemas.microsoft.com/office/drawing/2014/main" id="{46E64B76-B7FF-8E2A-AE8C-4323AEFFA80C}"/>
              </a:ext>
            </a:extLst>
          </p:cNvPr>
          <p:cNvGrpSpPr/>
          <p:nvPr/>
        </p:nvGrpSpPr>
        <p:grpSpPr>
          <a:xfrm>
            <a:off x="5918444" y="3410857"/>
            <a:ext cx="258633" cy="360000"/>
            <a:chOff x="5409070" y="3398759"/>
            <a:chExt cx="140069" cy="464458"/>
          </a:xfrm>
          <a:noFill/>
        </p:grpSpPr>
        <p:sp>
          <p:nvSpPr>
            <p:cNvPr id="341" name="Chevron 164">
              <a:extLst>
                <a:ext uri="{FF2B5EF4-FFF2-40B4-BE49-F238E27FC236}">
                  <a16:creationId xmlns:a16="http://schemas.microsoft.com/office/drawing/2014/main" id="{818FC984-B18F-45D0-0FA3-1189E17C2D65}"/>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342" name="Chevron 165">
              <a:extLst>
                <a:ext uri="{FF2B5EF4-FFF2-40B4-BE49-F238E27FC236}">
                  <a16:creationId xmlns:a16="http://schemas.microsoft.com/office/drawing/2014/main" id="{7BF75757-B489-CB70-6EB7-3AE9E895F6DB}"/>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grpSp>
        <p:nvGrpSpPr>
          <p:cNvPr id="56" name="Group 55">
            <a:extLst>
              <a:ext uri="{FF2B5EF4-FFF2-40B4-BE49-F238E27FC236}">
                <a16:creationId xmlns:a16="http://schemas.microsoft.com/office/drawing/2014/main" id="{8F5EC9FB-18FD-2129-E77D-3C16F80A75C6}"/>
              </a:ext>
            </a:extLst>
          </p:cNvPr>
          <p:cNvGrpSpPr/>
          <p:nvPr/>
        </p:nvGrpSpPr>
        <p:grpSpPr>
          <a:xfrm>
            <a:off x="516133" y="3028998"/>
            <a:ext cx="1903351" cy="1289875"/>
            <a:chOff x="510207" y="4421161"/>
            <a:chExt cx="2158794" cy="1462985"/>
          </a:xfrm>
        </p:grpSpPr>
        <p:pic>
          <p:nvPicPr>
            <p:cNvPr id="335" name="Picture 334">
              <a:extLst>
                <a:ext uri="{FF2B5EF4-FFF2-40B4-BE49-F238E27FC236}">
                  <a16:creationId xmlns:a16="http://schemas.microsoft.com/office/drawing/2014/main" id="{FFCD2279-5FD2-6DEA-25CD-5354A877525D}"/>
                </a:ext>
              </a:extLst>
            </p:cNvPr>
            <p:cNvPicPr>
              <a:picLocks noChangeAspect="1"/>
            </p:cNvPicPr>
            <p:nvPr/>
          </p:nvPicPr>
          <p:blipFill>
            <a:blip r:embed="rId11"/>
            <a:stretch>
              <a:fillRect/>
            </a:stretch>
          </p:blipFill>
          <p:spPr>
            <a:xfrm>
              <a:off x="530547" y="4421161"/>
              <a:ext cx="2138454" cy="1446367"/>
            </a:xfrm>
            <a:prstGeom prst="rect">
              <a:avLst/>
            </a:prstGeom>
          </p:spPr>
        </p:pic>
        <p:pic>
          <p:nvPicPr>
            <p:cNvPr id="329" name="Picture 328">
              <a:extLst>
                <a:ext uri="{FF2B5EF4-FFF2-40B4-BE49-F238E27FC236}">
                  <a16:creationId xmlns:a16="http://schemas.microsoft.com/office/drawing/2014/main" id="{EE32636E-3291-B681-A68D-B69339E16459}"/>
                </a:ext>
              </a:extLst>
            </p:cNvPr>
            <p:cNvPicPr>
              <a:picLocks noChangeAspect="1"/>
            </p:cNvPicPr>
            <p:nvPr/>
          </p:nvPicPr>
          <p:blipFill>
            <a:blip r:embed="rId12"/>
            <a:stretch>
              <a:fillRect/>
            </a:stretch>
          </p:blipFill>
          <p:spPr>
            <a:xfrm>
              <a:off x="510207" y="4438976"/>
              <a:ext cx="2144651" cy="1445170"/>
            </a:xfrm>
            <a:prstGeom prst="triangle">
              <a:avLst>
                <a:gd name="adj" fmla="val 100000"/>
              </a:avLst>
            </a:prstGeom>
            <a:ln w="19050">
              <a:solidFill>
                <a:schemeClr val="bg1"/>
              </a:solidFill>
            </a:ln>
          </p:spPr>
        </p:pic>
      </p:grpSp>
      <p:pic>
        <p:nvPicPr>
          <p:cNvPr id="347" name="Picture 346">
            <a:extLst>
              <a:ext uri="{FF2B5EF4-FFF2-40B4-BE49-F238E27FC236}">
                <a16:creationId xmlns:a16="http://schemas.microsoft.com/office/drawing/2014/main" id="{1E26C772-8C6B-5C78-7CCC-2CACE13066FE}"/>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864600" y="1289963"/>
            <a:ext cx="2117334" cy="1076920"/>
          </a:xfrm>
          <a:prstGeom prst="rect">
            <a:avLst/>
          </a:prstGeom>
        </p:spPr>
      </p:pic>
      <p:pic>
        <p:nvPicPr>
          <p:cNvPr id="348" name="Picture 347">
            <a:extLst>
              <a:ext uri="{FF2B5EF4-FFF2-40B4-BE49-F238E27FC236}">
                <a16:creationId xmlns:a16="http://schemas.microsoft.com/office/drawing/2014/main" id="{7BC355D7-1457-2EF8-4859-86F1D643412D}"/>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706460" y="1475469"/>
            <a:ext cx="2111460" cy="1080000"/>
          </a:xfrm>
          <a:prstGeom prst="rect">
            <a:avLst/>
          </a:prstGeom>
        </p:spPr>
      </p:pic>
      <p:pic>
        <p:nvPicPr>
          <p:cNvPr id="349" name="Picture 348">
            <a:extLst>
              <a:ext uri="{FF2B5EF4-FFF2-40B4-BE49-F238E27FC236}">
                <a16:creationId xmlns:a16="http://schemas.microsoft.com/office/drawing/2014/main" id="{79578C79-B8D6-908E-E9E5-C6A3B627C16B}"/>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6539780" y="1664054"/>
            <a:ext cx="2120000" cy="1078276"/>
          </a:xfrm>
          <a:prstGeom prst="rect">
            <a:avLst/>
          </a:prstGeom>
        </p:spPr>
      </p:pic>
      <p:grpSp>
        <p:nvGrpSpPr>
          <p:cNvPr id="353" name="Group 352">
            <a:extLst>
              <a:ext uri="{FF2B5EF4-FFF2-40B4-BE49-F238E27FC236}">
                <a16:creationId xmlns:a16="http://schemas.microsoft.com/office/drawing/2014/main" id="{7CAE9D14-C5D9-1B5F-D79E-A797B04FFE93}"/>
              </a:ext>
            </a:extLst>
          </p:cNvPr>
          <p:cNvGrpSpPr/>
          <p:nvPr/>
        </p:nvGrpSpPr>
        <p:grpSpPr>
          <a:xfrm>
            <a:off x="5918444" y="5022744"/>
            <a:ext cx="258633" cy="360000"/>
            <a:chOff x="5409070" y="3398759"/>
            <a:chExt cx="140069" cy="464458"/>
          </a:xfrm>
          <a:noFill/>
        </p:grpSpPr>
        <p:sp>
          <p:nvSpPr>
            <p:cNvPr id="354" name="Chevron 164">
              <a:extLst>
                <a:ext uri="{FF2B5EF4-FFF2-40B4-BE49-F238E27FC236}">
                  <a16:creationId xmlns:a16="http://schemas.microsoft.com/office/drawing/2014/main" id="{325154CE-C796-D7DC-3F3B-3588F5542E0F}"/>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355" name="Chevron 165">
              <a:extLst>
                <a:ext uri="{FF2B5EF4-FFF2-40B4-BE49-F238E27FC236}">
                  <a16:creationId xmlns:a16="http://schemas.microsoft.com/office/drawing/2014/main" id="{98DAA457-9C03-7C38-5BAD-006F07EB0F37}"/>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sp>
        <p:nvSpPr>
          <p:cNvPr id="356" name="Rectangle 355">
            <a:extLst>
              <a:ext uri="{FF2B5EF4-FFF2-40B4-BE49-F238E27FC236}">
                <a16:creationId xmlns:a16="http://schemas.microsoft.com/office/drawing/2014/main" id="{35D3E968-E962-3147-0C11-6BCF9A558586}"/>
              </a:ext>
            </a:extLst>
          </p:cNvPr>
          <p:cNvSpPr/>
          <p:nvPr/>
        </p:nvSpPr>
        <p:spPr>
          <a:xfrm>
            <a:off x="5724259" y="3022269"/>
            <a:ext cx="825987"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neutral</a:t>
            </a:r>
          </a:p>
        </p:txBody>
      </p:sp>
      <p:sp>
        <p:nvSpPr>
          <p:cNvPr id="357" name="Rectangle 356">
            <a:extLst>
              <a:ext uri="{FF2B5EF4-FFF2-40B4-BE49-F238E27FC236}">
                <a16:creationId xmlns:a16="http://schemas.microsoft.com/office/drawing/2014/main" id="{41D8BC07-E6BF-4EE3-6C4D-16C49CE6E7CE}"/>
              </a:ext>
            </a:extLst>
          </p:cNvPr>
          <p:cNvSpPr/>
          <p:nvPr/>
        </p:nvSpPr>
        <p:spPr>
          <a:xfrm>
            <a:off x="5689608" y="1484640"/>
            <a:ext cx="894949"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positive</a:t>
            </a:r>
          </a:p>
        </p:txBody>
      </p:sp>
      <p:sp>
        <p:nvSpPr>
          <p:cNvPr id="358" name="Rectangle 357">
            <a:extLst>
              <a:ext uri="{FF2B5EF4-FFF2-40B4-BE49-F238E27FC236}">
                <a16:creationId xmlns:a16="http://schemas.microsoft.com/office/drawing/2014/main" id="{EEDBC209-991C-333B-F764-8366504CEE37}"/>
              </a:ext>
            </a:extLst>
          </p:cNvPr>
          <p:cNvSpPr/>
          <p:nvPr/>
        </p:nvSpPr>
        <p:spPr>
          <a:xfrm>
            <a:off x="5659328" y="4634156"/>
            <a:ext cx="955216"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negative</a:t>
            </a:r>
          </a:p>
        </p:txBody>
      </p:sp>
      <p:pic>
        <p:nvPicPr>
          <p:cNvPr id="363" name="Picture 362">
            <a:extLst>
              <a:ext uri="{FF2B5EF4-FFF2-40B4-BE49-F238E27FC236}">
                <a16:creationId xmlns:a16="http://schemas.microsoft.com/office/drawing/2014/main" id="{9918B42A-FDF2-1EF0-234D-259DEF1E5E1E}"/>
              </a:ext>
            </a:extLst>
          </p:cNvPr>
          <p:cNvPicPr>
            <a:picLocks noChangeAspect="1"/>
          </p:cNvPicPr>
          <p:nvPr/>
        </p:nvPicPr>
        <p:blipFill>
          <a:blip r:embed="rId16"/>
          <a:stretch>
            <a:fillRect/>
          </a:stretch>
        </p:blipFill>
        <p:spPr>
          <a:xfrm>
            <a:off x="9565379" y="4666399"/>
            <a:ext cx="2120001" cy="1080000"/>
          </a:xfrm>
          <a:prstGeom prst="rect">
            <a:avLst/>
          </a:prstGeom>
        </p:spPr>
      </p:pic>
      <p:pic>
        <p:nvPicPr>
          <p:cNvPr id="365" name="Picture 364">
            <a:extLst>
              <a:ext uri="{FF2B5EF4-FFF2-40B4-BE49-F238E27FC236}">
                <a16:creationId xmlns:a16="http://schemas.microsoft.com/office/drawing/2014/main" id="{845E2B8B-190D-934E-60AC-9CB7B1075E0D}"/>
              </a:ext>
            </a:extLst>
          </p:cNvPr>
          <p:cNvPicPr>
            <a:picLocks noChangeAspect="1"/>
          </p:cNvPicPr>
          <p:nvPr/>
        </p:nvPicPr>
        <p:blipFill>
          <a:blip r:embed="rId17"/>
          <a:stretch>
            <a:fillRect/>
          </a:stretch>
        </p:blipFill>
        <p:spPr>
          <a:xfrm>
            <a:off x="9565379" y="3067772"/>
            <a:ext cx="2120001" cy="1080000"/>
          </a:xfrm>
          <a:prstGeom prst="rect">
            <a:avLst/>
          </a:prstGeom>
        </p:spPr>
      </p:pic>
      <p:pic>
        <p:nvPicPr>
          <p:cNvPr id="367" name="Picture 366">
            <a:extLst>
              <a:ext uri="{FF2B5EF4-FFF2-40B4-BE49-F238E27FC236}">
                <a16:creationId xmlns:a16="http://schemas.microsoft.com/office/drawing/2014/main" id="{C0DB7732-A119-86C2-A96A-C3777B2BA386}"/>
              </a:ext>
            </a:extLst>
          </p:cNvPr>
          <p:cNvPicPr>
            <a:picLocks noChangeAspect="1"/>
          </p:cNvPicPr>
          <p:nvPr/>
        </p:nvPicPr>
        <p:blipFill>
          <a:blip r:embed="rId18"/>
          <a:stretch>
            <a:fillRect/>
          </a:stretch>
        </p:blipFill>
        <p:spPr>
          <a:xfrm>
            <a:off x="9565380" y="1475469"/>
            <a:ext cx="2119999" cy="1080000"/>
          </a:xfrm>
          <a:prstGeom prst="rect">
            <a:avLst/>
          </a:prstGeom>
        </p:spPr>
      </p:pic>
      <p:grpSp>
        <p:nvGrpSpPr>
          <p:cNvPr id="374" name="Group 373">
            <a:extLst>
              <a:ext uri="{FF2B5EF4-FFF2-40B4-BE49-F238E27FC236}">
                <a16:creationId xmlns:a16="http://schemas.microsoft.com/office/drawing/2014/main" id="{F8EADC8A-2418-7A0E-8542-9DAF98BAE52D}"/>
              </a:ext>
            </a:extLst>
          </p:cNvPr>
          <p:cNvGrpSpPr/>
          <p:nvPr/>
        </p:nvGrpSpPr>
        <p:grpSpPr>
          <a:xfrm>
            <a:off x="9213091" y="3436696"/>
            <a:ext cx="258633" cy="360000"/>
            <a:chOff x="5409070" y="3398759"/>
            <a:chExt cx="140069" cy="464458"/>
          </a:xfrm>
          <a:noFill/>
        </p:grpSpPr>
        <p:sp>
          <p:nvSpPr>
            <p:cNvPr id="375" name="Chevron 164">
              <a:extLst>
                <a:ext uri="{FF2B5EF4-FFF2-40B4-BE49-F238E27FC236}">
                  <a16:creationId xmlns:a16="http://schemas.microsoft.com/office/drawing/2014/main" id="{7A6156C2-D462-BC3D-CC46-51EECC044370}"/>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376" name="Chevron 165">
              <a:extLst>
                <a:ext uri="{FF2B5EF4-FFF2-40B4-BE49-F238E27FC236}">
                  <a16:creationId xmlns:a16="http://schemas.microsoft.com/office/drawing/2014/main" id="{F9723EA5-3522-E281-8BBB-AF30B7188B3F}"/>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pic>
        <p:nvPicPr>
          <p:cNvPr id="343" name="Picture 342">
            <a:extLst>
              <a:ext uri="{FF2B5EF4-FFF2-40B4-BE49-F238E27FC236}">
                <a16:creationId xmlns:a16="http://schemas.microsoft.com/office/drawing/2014/main" id="{E1488519-D45F-9A15-78D1-DA7BDD619EDC}"/>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6867537" y="4476293"/>
            <a:ext cx="2111460" cy="1080000"/>
          </a:xfrm>
          <a:prstGeom prst="rect">
            <a:avLst/>
          </a:prstGeom>
        </p:spPr>
      </p:pic>
      <p:pic>
        <p:nvPicPr>
          <p:cNvPr id="344" name="Picture 343">
            <a:extLst>
              <a:ext uri="{FF2B5EF4-FFF2-40B4-BE49-F238E27FC236}">
                <a16:creationId xmlns:a16="http://schemas.microsoft.com/office/drawing/2014/main" id="{F661B471-7713-3B5E-D620-3F55797EFFF4}"/>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6704991" y="4666399"/>
            <a:ext cx="2117334" cy="1076920"/>
          </a:xfrm>
          <a:prstGeom prst="rect">
            <a:avLst/>
          </a:prstGeom>
        </p:spPr>
      </p:pic>
      <p:pic>
        <p:nvPicPr>
          <p:cNvPr id="345" name="Picture 344">
            <a:extLst>
              <a:ext uri="{FF2B5EF4-FFF2-40B4-BE49-F238E27FC236}">
                <a16:creationId xmlns:a16="http://schemas.microsoft.com/office/drawing/2014/main" id="{71E6F8A8-F8E5-48EA-9280-CB6EDB639B1C}"/>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539780" y="4853425"/>
            <a:ext cx="2120000" cy="1075273"/>
          </a:xfrm>
          <a:prstGeom prst="rect">
            <a:avLst/>
          </a:prstGeom>
        </p:spPr>
      </p:pic>
      <p:sp>
        <p:nvSpPr>
          <p:cNvPr id="15" name="Rectangle 14">
            <a:extLst>
              <a:ext uri="{FF2B5EF4-FFF2-40B4-BE49-F238E27FC236}">
                <a16:creationId xmlns:a16="http://schemas.microsoft.com/office/drawing/2014/main" id="{757903EA-A602-715B-7B9D-0C53C7EA1020}"/>
              </a:ext>
            </a:extLst>
          </p:cNvPr>
          <p:cNvSpPr/>
          <p:nvPr/>
        </p:nvSpPr>
        <p:spPr>
          <a:xfrm>
            <a:off x="676568" y="999385"/>
            <a:ext cx="817012"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Data</a:t>
            </a:r>
          </a:p>
        </p:txBody>
      </p:sp>
      <p:sp>
        <p:nvSpPr>
          <p:cNvPr id="18" name="Rectangle 17">
            <a:extLst>
              <a:ext uri="{FF2B5EF4-FFF2-40B4-BE49-F238E27FC236}">
                <a16:creationId xmlns:a16="http://schemas.microsoft.com/office/drawing/2014/main" id="{6E00A57F-1021-0D75-8F09-221A61559DB7}"/>
              </a:ext>
            </a:extLst>
          </p:cNvPr>
          <p:cNvSpPr/>
          <p:nvPr/>
        </p:nvSpPr>
        <p:spPr>
          <a:xfrm>
            <a:off x="3245373" y="999385"/>
            <a:ext cx="1721963"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Classification</a:t>
            </a:r>
          </a:p>
        </p:txBody>
      </p:sp>
      <p:sp>
        <p:nvSpPr>
          <p:cNvPr id="19" name="Rectangle 18">
            <a:extLst>
              <a:ext uri="{FF2B5EF4-FFF2-40B4-BE49-F238E27FC236}">
                <a16:creationId xmlns:a16="http://schemas.microsoft.com/office/drawing/2014/main" id="{9B4DAC4F-AE05-925C-7F0C-A0C45BA12673}"/>
              </a:ext>
            </a:extLst>
          </p:cNvPr>
          <p:cNvSpPr/>
          <p:nvPr/>
        </p:nvSpPr>
        <p:spPr>
          <a:xfrm>
            <a:off x="9822859" y="999385"/>
            <a:ext cx="1427797" cy="360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2"/>
                </a:solidFill>
              </a:rPr>
              <a:t>Regression</a:t>
            </a:r>
          </a:p>
        </p:txBody>
      </p:sp>
      <p:grpSp>
        <p:nvGrpSpPr>
          <p:cNvPr id="38" name="Group 37">
            <a:extLst>
              <a:ext uri="{FF2B5EF4-FFF2-40B4-BE49-F238E27FC236}">
                <a16:creationId xmlns:a16="http://schemas.microsoft.com/office/drawing/2014/main" id="{6BE821F1-3AA7-B018-8FCE-B77C3FA84211}"/>
              </a:ext>
            </a:extLst>
          </p:cNvPr>
          <p:cNvGrpSpPr/>
          <p:nvPr/>
        </p:nvGrpSpPr>
        <p:grpSpPr>
          <a:xfrm>
            <a:off x="9220342" y="5075917"/>
            <a:ext cx="258633" cy="360000"/>
            <a:chOff x="5409070" y="3398759"/>
            <a:chExt cx="140069" cy="464458"/>
          </a:xfrm>
          <a:noFill/>
        </p:grpSpPr>
        <p:sp>
          <p:nvSpPr>
            <p:cNvPr id="39" name="Chevron 164">
              <a:extLst>
                <a:ext uri="{FF2B5EF4-FFF2-40B4-BE49-F238E27FC236}">
                  <a16:creationId xmlns:a16="http://schemas.microsoft.com/office/drawing/2014/main" id="{97DBBEEB-2C68-039B-AE7E-E6E9DD3ECEC4}"/>
                </a:ext>
              </a:extLst>
            </p:cNvPr>
            <p:cNvSpPr>
              <a:spLocks/>
            </p:cNvSpPr>
            <p:nvPr/>
          </p:nvSpPr>
          <p:spPr bwMode="auto">
            <a:xfrm>
              <a:off x="5460955" y="3398759"/>
              <a:ext cx="88184" cy="464458"/>
            </a:xfrm>
            <a:prstGeom prst="chevron">
              <a:avLst>
                <a:gd name="adj" fmla="val 39913"/>
              </a:avLst>
            </a:prstGeom>
            <a:solidFill>
              <a:srgbClr val="5E71A5"/>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sp>
          <p:nvSpPr>
            <p:cNvPr id="40" name="Chevron 165">
              <a:extLst>
                <a:ext uri="{FF2B5EF4-FFF2-40B4-BE49-F238E27FC236}">
                  <a16:creationId xmlns:a16="http://schemas.microsoft.com/office/drawing/2014/main" id="{AD3A4FCD-A21B-2733-8DA0-70D94DB830A8}"/>
                </a:ext>
              </a:extLst>
            </p:cNvPr>
            <p:cNvSpPr>
              <a:spLocks/>
            </p:cNvSpPr>
            <p:nvPr/>
          </p:nvSpPr>
          <p:spPr bwMode="auto">
            <a:xfrm>
              <a:off x="5409070" y="3442241"/>
              <a:ext cx="72399" cy="372156"/>
            </a:xfrm>
            <a:prstGeom prst="chevron">
              <a:avLst>
                <a:gd name="adj" fmla="val 39913"/>
              </a:avLst>
            </a:prstGeom>
            <a:solidFill>
              <a:srgbClr val="B5BEDD"/>
            </a:solidFill>
            <a:ln w="9525" cap="flat" cmpd="sng" algn="ctr">
              <a:noFill/>
              <a:prstDash val="solid"/>
              <a:round/>
              <a:headEnd type="none" w="med" len="med"/>
              <a:tailEnd type="none" w="med" len="me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srgbClr val="000000"/>
                </a:solidFill>
                <a:effectLst/>
                <a:uLnTx/>
                <a:uFillTx/>
                <a:latin typeface="Arial" charset="0"/>
                <a:ea typeface="+mn-ea"/>
              </a:endParaRPr>
            </a:p>
          </p:txBody>
        </p:sp>
      </p:grpSp>
      <p:sp>
        <p:nvSpPr>
          <p:cNvPr id="41" name="Rectangle 40">
            <a:extLst>
              <a:ext uri="{FF2B5EF4-FFF2-40B4-BE49-F238E27FC236}">
                <a16:creationId xmlns:a16="http://schemas.microsoft.com/office/drawing/2014/main" id="{4E0622FD-5F96-6DC6-F125-BA31671FADB1}"/>
              </a:ext>
            </a:extLst>
          </p:cNvPr>
          <p:cNvSpPr/>
          <p:nvPr/>
        </p:nvSpPr>
        <p:spPr>
          <a:xfrm>
            <a:off x="10438404" y="816019"/>
            <a:ext cx="1369595" cy="2103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Prediction</a:t>
            </a:r>
            <a:endParaRPr lang="en-US" sz="1400" dirty="0">
              <a:solidFill>
                <a:schemeClr val="tx1"/>
              </a:solidFill>
            </a:endParaRPr>
          </a:p>
        </p:txBody>
      </p:sp>
      <p:sp>
        <p:nvSpPr>
          <p:cNvPr id="43" name="Speech Bubble: Rectangle with Corners Rounded 42">
            <a:extLst>
              <a:ext uri="{FF2B5EF4-FFF2-40B4-BE49-F238E27FC236}">
                <a16:creationId xmlns:a16="http://schemas.microsoft.com/office/drawing/2014/main" id="{E40D62AC-318A-4CE2-658D-98D133B0ED9C}"/>
              </a:ext>
            </a:extLst>
          </p:cNvPr>
          <p:cNvSpPr/>
          <p:nvPr/>
        </p:nvSpPr>
        <p:spPr>
          <a:xfrm>
            <a:off x="2345171" y="4625521"/>
            <a:ext cx="2577053" cy="1220091"/>
          </a:xfrm>
          <a:prstGeom prst="wedgeRoundRectCallout">
            <a:avLst>
              <a:gd name="adj1" fmla="val 24112"/>
              <a:gd name="adj2" fmla="val -65527"/>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Sentiment analysis tools classify stock market data into </a:t>
            </a:r>
            <a:r>
              <a:rPr lang="en-US" sz="1400" b="1" dirty="0">
                <a:solidFill>
                  <a:schemeClr val="tx1"/>
                </a:solidFill>
              </a:rPr>
              <a:t>positive</a:t>
            </a:r>
            <a:r>
              <a:rPr lang="en-US" sz="1400" dirty="0">
                <a:solidFill>
                  <a:schemeClr val="tx1"/>
                </a:solidFill>
              </a:rPr>
              <a:t>, </a:t>
            </a:r>
            <a:r>
              <a:rPr lang="en-US" sz="1400" b="1" dirty="0">
                <a:solidFill>
                  <a:schemeClr val="tx1"/>
                </a:solidFill>
              </a:rPr>
              <a:t>neutral</a:t>
            </a:r>
            <a:r>
              <a:rPr lang="en-US" sz="1400" dirty="0">
                <a:solidFill>
                  <a:schemeClr val="tx1"/>
                </a:solidFill>
              </a:rPr>
              <a:t>, or </a:t>
            </a:r>
            <a:r>
              <a:rPr lang="en-US" sz="1400" b="1" dirty="0">
                <a:solidFill>
                  <a:schemeClr val="tx1"/>
                </a:solidFill>
              </a:rPr>
              <a:t>negative</a:t>
            </a:r>
            <a:r>
              <a:rPr lang="en-US" sz="1400" dirty="0">
                <a:solidFill>
                  <a:schemeClr val="tx1"/>
                </a:solidFill>
              </a:rPr>
              <a:t> categories</a:t>
            </a:r>
          </a:p>
        </p:txBody>
      </p:sp>
      <p:sp>
        <p:nvSpPr>
          <p:cNvPr id="44" name="Speech Bubble: Rectangle with Corners Rounded 43">
            <a:extLst>
              <a:ext uri="{FF2B5EF4-FFF2-40B4-BE49-F238E27FC236}">
                <a16:creationId xmlns:a16="http://schemas.microsoft.com/office/drawing/2014/main" id="{BA51C25C-0357-C44E-868C-065FEDD5A9EA}"/>
              </a:ext>
            </a:extLst>
          </p:cNvPr>
          <p:cNvSpPr/>
          <p:nvPr/>
        </p:nvSpPr>
        <p:spPr>
          <a:xfrm>
            <a:off x="6641039" y="3897673"/>
            <a:ext cx="2774064" cy="1263888"/>
          </a:xfrm>
          <a:prstGeom prst="wedgeRoundRectCallout">
            <a:avLst>
              <a:gd name="adj1" fmla="val 56079"/>
              <a:gd name="adj2" fmla="val -35973"/>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The classified sentiment data is used in </a:t>
            </a:r>
            <a:r>
              <a:rPr lang="en-US" sz="1400" b="1" dirty="0">
                <a:solidFill>
                  <a:schemeClr val="tx1"/>
                </a:solidFill>
              </a:rPr>
              <a:t>linear regression </a:t>
            </a:r>
            <a:r>
              <a:rPr lang="en-US" sz="1400" dirty="0">
                <a:solidFill>
                  <a:schemeClr val="tx1"/>
                </a:solidFill>
              </a:rPr>
              <a:t>model to predict stock prices, identifying </a:t>
            </a:r>
            <a:r>
              <a:rPr lang="en-US" sz="1400" b="1" dirty="0">
                <a:solidFill>
                  <a:schemeClr val="tx1"/>
                </a:solidFill>
              </a:rPr>
              <a:t>potential upward </a:t>
            </a:r>
            <a:r>
              <a:rPr lang="en-US" sz="1400" dirty="0">
                <a:solidFill>
                  <a:schemeClr val="tx1"/>
                </a:solidFill>
              </a:rPr>
              <a:t>or </a:t>
            </a:r>
            <a:r>
              <a:rPr lang="en-US" sz="1400" b="1" dirty="0">
                <a:solidFill>
                  <a:schemeClr val="tx1"/>
                </a:solidFill>
              </a:rPr>
              <a:t>downward trends</a:t>
            </a:r>
          </a:p>
        </p:txBody>
      </p:sp>
      <p:sp>
        <p:nvSpPr>
          <p:cNvPr id="58" name="Pfeil: Fünfeck 30">
            <a:extLst>
              <a:ext uri="{FF2B5EF4-FFF2-40B4-BE49-F238E27FC236}">
                <a16:creationId xmlns:a16="http://schemas.microsoft.com/office/drawing/2014/main" id="{4D66F39D-D07B-4725-F1DE-24E927F0F67E}"/>
              </a:ext>
            </a:extLst>
          </p:cNvPr>
          <p:cNvSpPr>
            <a:spLocks/>
          </p:cNvSpPr>
          <p:nvPr/>
        </p:nvSpPr>
        <p:spPr bwMode="gray">
          <a:xfrm>
            <a:off x="0" y="0"/>
            <a:ext cx="331924" cy="298064"/>
          </a:xfrm>
          <a:prstGeom prst="homePlate">
            <a:avLst>
              <a:gd name="adj" fmla="val 27927"/>
            </a:avLst>
          </a:prstGeom>
          <a:solidFill>
            <a:srgbClr val="438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700" dirty="0"/>
          </a:p>
        </p:txBody>
      </p:sp>
      <p:sp>
        <p:nvSpPr>
          <p:cNvPr id="59" name="Google Shape;7762;p147">
            <a:extLst>
              <a:ext uri="{FF2B5EF4-FFF2-40B4-BE49-F238E27FC236}">
                <a16:creationId xmlns:a16="http://schemas.microsoft.com/office/drawing/2014/main" id="{E4FF4798-2543-73BC-4D46-7A4F4DF26CDE}"/>
              </a:ext>
            </a:extLst>
          </p:cNvPr>
          <p:cNvSpPr txBox="1">
            <a:spLocks noChangeArrowheads="1"/>
          </p:cNvSpPr>
          <p:nvPr/>
        </p:nvSpPr>
        <p:spPr bwMode="gray">
          <a:xfrm>
            <a:off x="5132" y="36934"/>
            <a:ext cx="243734" cy="22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1400" dirty="0">
                <a:solidFill>
                  <a:schemeClr val="bg1"/>
                </a:solidFill>
                <a:latin typeface="+mj-lt"/>
                <a:cs typeface="Open Sans Semibold" panose="020B0706030804020204" pitchFamily="34" charset="0"/>
                <a:sym typeface="Open Sans Semibold" panose="020B0706030804020204" pitchFamily="34" charset="0"/>
              </a:rPr>
              <a:t>2</a:t>
            </a:r>
            <a:endParaRPr lang="de-DE" altLang="en-US" sz="500" dirty="0">
              <a:solidFill>
                <a:schemeClr val="bg1"/>
              </a:solidFill>
              <a:latin typeface="+mj-lt"/>
              <a:cs typeface="Open Sans Semibold" panose="020B0706030804020204" pitchFamily="34" charset="0"/>
              <a:sym typeface="Arial" panose="020B0604020202020204" pitchFamily="34" charset="0"/>
            </a:endParaRPr>
          </a:p>
        </p:txBody>
      </p:sp>
      <p:sp>
        <p:nvSpPr>
          <p:cNvPr id="4" name="Rectangle: Rounded Corners 3">
            <a:extLst>
              <a:ext uri="{FF2B5EF4-FFF2-40B4-BE49-F238E27FC236}">
                <a16:creationId xmlns:a16="http://schemas.microsoft.com/office/drawing/2014/main" id="{CC90E7BA-8ED7-52C7-5252-7174936BB9B0}"/>
              </a:ext>
            </a:extLst>
          </p:cNvPr>
          <p:cNvSpPr/>
          <p:nvPr/>
        </p:nvSpPr>
        <p:spPr>
          <a:xfrm>
            <a:off x="311053" y="5022499"/>
            <a:ext cx="1713091" cy="519066"/>
          </a:xfrm>
          <a:prstGeom prst="roundRect">
            <a:avLst/>
          </a:prstGeom>
          <a:solidFill>
            <a:schemeClr val="bg1"/>
          </a:solidFill>
          <a:ln>
            <a:solidFill>
              <a:srgbClr val="00549F"/>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432000" rtlCol="0" anchor="ctr"/>
          <a:lstStyle/>
          <a:p>
            <a:pPr algn="ctr"/>
            <a:r>
              <a:rPr lang="en-US" dirty="0">
                <a:solidFill>
                  <a:schemeClr val="tx1"/>
                </a:solidFill>
              </a:rPr>
              <a:t>EURO STOXX 50</a:t>
            </a:r>
          </a:p>
        </p:txBody>
      </p:sp>
      <p:pic>
        <p:nvPicPr>
          <p:cNvPr id="5" name="Graphic 4" descr="Gears outline">
            <a:extLst>
              <a:ext uri="{FF2B5EF4-FFF2-40B4-BE49-F238E27FC236}">
                <a16:creationId xmlns:a16="http://schemas.microsoft.com/office/drawing/2014/main" id="{75036A3F-4B05-9046-CE6A-7DEE4289939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8457" y="5022499"/>
            <a:ext cx="514350" cy="514350"/>
          </a:xfrm>
          <a:prstGeom prst="rect">
            <a:avLst/>
          </a:prstGeom>
        </p:spPr>
      </p:pic>
      <p:pic>
        <p:nvPicPr>
          <p:cNvPr id="16" name="Graphic 15">
            <a:extLst>
              <a:ext uri="{FF2B5EF4-FFF2-40B4-BE49-F238E27FC236}">
                <a16:creationId xmlns:a16="http://schemas.microsoft.com/office/drawing/2014/main" id="{CB29AA1B-9849-CD84-320F-DF68719B7506}"/>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73726" y="1357049"/>
            <a:ext cx="743699" cy="743699"/>
          </a:xfrm>
          <a:prstGeom prst="rect">
            <a:avLst/>
          </a:prstGeom>
        </p:spPr>
      </p:pic>
      <p:grpSp>
        <p:nvGrpSpPr>
          <p:cNvPr id="20" name="Group 19">
            <a:extLst>
              <a:ext uri="{FF2B5EF4-FFF2-40B4-BE49-F238E27FC236}">
                <a16:creationId xmlns:a16="http://schemas.microsoft.com/office/drawing/2014/main" id="{1A262CE2-40E8-546B-7F17-75F56903CA7F}"/>
              </a:ext>
            </a:extLst>
          </p:cNvPr>
          <p:cNvGrpSpPr/>
          <p:nvPr/>
        </p:nvGrpSpPr>
        <p:grpSpPr>
          <a:xfrm>
            <a:off x="1024126" y="1466900"/>
            <a:ext cx="1559455" cy="597241"/>
            <a:chOff x="1276023" y="1569777"/>
            <a:chExt cx="1559455" cy="597241"/>
          </a:xfrm>
        </p:grpSpPr>
        <p:sp>
          <p:nvSpPr>
            <p:cNvPr id="24" name="Rectangle 23">
              <a:extLst>
                <a:ext uri="{FF2B5EF4-FFF2-40B4-BE49-F238E27FC236}">
                  <a16:creationId xmlns:a16="http://schemas.microsoft.com/office/drawing/2014/main" id="{3AA86263-53F7-5B16-38B7-40594577B432}"/>
                </a:ext>
              </a:extLst>
            </p:cNvPr>
            <p:cNvSpPr>
              <a:spLocks noChangeArrowheads="1"/>
            </p:cNvSpPr>
            <p:nvPr/>
          </p:nvSpPr>
          <p:spPr bwMode="auto">
            <a:xfrm>
              <a:off x="1276023" y="1920797"/>
              <a:ext cx="1557065" cy="246221"/>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Data Points</a:t>
              </a:r>
            </a:p>
          </p:txBody>
        </p:sp>
        <p:sp>
          <p:nvSpPr>
            <p:cNvPr id="25" name="Rectangle 9">
              <a:extLst>
                <a:ext uri="{FF2B5EF4-FFF2-40B4-BE49-F238E27FC236}">
                  <a16:creationId xmlns:a16="http://schemas.microsoft.com/office/drawing/2014/main" id="{85C1C9C9-E17D-225F-9190-27F32CDFB042}"/>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106,854</a:t>
              </a:r>
            </a:p>
          </p:txBody>
        </p:sp>
      </p:grpSp>
      <p:pic>
        <p:nvPicPr>
          <p:cNvPr id="26" name="Graphic 25">
            <a:extLst>
              <a:ext uri="{FF2B5EF4-FFF2-40B4-BE49-F238E27FC236}">
                <a16:creationId xmlns:a16="http://schemas.microsoft.com/office/drawing/2014/main" id="{9418DD7B-5F91-9CA6-2F4E-0EFCA9902F43}"/>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3141978" y="1357049"/>
            <a:ext cx="743699" cy="743699"/>
          </a:xfrm>
          <a:prstGeom prst="rect">
            <a:avLst/>
          </a:prstGeom>
        </p:spPr>
      </p:pic>
      <p:grpSp>
        <p:nvGrpSpPr>
          <p:cNvPr id="27" name="Group 26">
            <a:extLst>
              <a:ext uri="{FF2B5EF4-FFF2-40B4-BE49-F238E27FC236}">
                <a16:creationId xmlns:a16="http://schemas.microsoft.com/office/drawing/2014/main" id="{37C26AA7-3F55-049D-7AD0-D8DDD36E1AEB}"/>
              </a:ext>
            </a:extLst>
          </p:cNvPr>
          <p:cNvGrpSpPr/>
          <p:nvPr/>
        </p:nvGrpSpPr>
        <p:grpSpPr>
          <a:xfrm>
            <a:off x="3692378" y="1466900"/>
            <a:ext cx="1559455" cy="597241"/>
            <a:chOff x="1276023" y="1569777"/>
            <a:chExt cx="1559455" cy="597241"/>
          </a:xfrm>
        </p:grpSpPr>
        <p:sp>
          <p:nvSpPr>
            <p:cNvPr id="28" name="Rectangle 27">
              <a:extLst>
                <a:ext uri="{FF2B5EF4-FFF2-40B4-BE49-F238E27FC236}">
                  <a16:creationId xmlns:a16="http://schemas.microsoft.com/office/drawing/2014/main" id="{58AF32CA-D855-BA50-2674-8DC04AAE8C67}"/>
                </a:ext>
              </a:extLst>
            </p:cNvPr>
            <p:cNvSpPr>
              <a:spLocks noChangeArrowheads="1"/>
            </p:cNvSpPr>
            <p:nvPr/>
          </p:nvSpPr>
          <p:spPr bwMode="auto">
            <a:xfrm>
              <a:off x="1276023" y="1920797"/>
              <a:ext cx="1557065" cy="246221"/>
            </a:xfrm>
            <a:prstGeom prst="rect">
              <a:avLst/>
            </a:prstGeom>
            <a:noFill/>
          </p:spPr>
          <p:txBody>
            <a:bodyPr wrap="square" rtlCol="0">
              <a:spAutoFit/>
            </a:bodyPr>
            <a:lstStyle/>
            <a:p>
              <a:pPr algn="ctr"/>
              <a:r>
                <a:rPr lang="en-AU" altLang="en-US" sz="1000" dirty="0">
                  <a:latin typeface="Montserrat Light" panose="00000400000000000000" pitchFamily="50" charset="0"/>
                  <a:ea typeface="Open Sans" panose="020B0606030504020204" pitchFamily="34" charset="0"/>
                  <a:cs typeface="Open Sans" panose="020B0606030504020204" pitchFamily="34" charset="0"/>
                </a:rPr>
                <a:t>Algorithms</a:t>
              </a:r>
            </a:p>
          </p:txBody>
        </p:sp>
        <p:sp>
          <p:nvSpPr>
            <p:cNvPr id="29" name="Rectangle 9">
              <a:extLst>
                <a:ext uri="{FF2B5EF4-FFF2-40B4-BE49-F238E27FC236}">
                  <a16:creationId xmlns:a16="http://schemas.microsoft.com/office/drawing/2014/main" id="{A87E9EAA-B7A3-ED00-AEE6-39C3589ECA76}"/>
                </a:ext>
              </a:extLst>
            </p:cNvPr>
            <p:cNvSpPr>
              <a:spLocks noChangeArrowheads="1"/>
            </p:cNvSpPr>
            <p:nvPr/>
          </p:nvSpPr>
          <p:spPr bwMode="auto">
            <a:xfrm>
              <a:off x="1278413" y="1569777"/>
              <a:ext cx="1557065" cy="461665"/>
            </a:xfrm>
            <a:prstGeom prst="rect">
              <a:avLst/>
            </a:prstGeom>
            <a:noFill/>
          </p:spPr>
          <p:txBody>
            <a:bodyPr wrap="square" rtlCol="0">
              <a:spAutoFit/>
            </a:bodyPr>
            <a:lstStyle/>
            <a:p>
              <a:pPr algn="ctr"/>
              <a:r>
                <a:rPr lang="en-AU" altLang="en-US" sz="2400" b="1" dirty="0">
                  <a:solidFill>
                    <a:srgbClr val="0673C2"/>
                  </a:solidFill>
                  <a:latin typeface="Montserrat Light" panose="00000400000000000000" pitchFamily="50" charset="0"/>
                  <a:ea typeface="Open Sans" panose="020B0606030504020204" pitchFamily="34" charset="0"/>
                  <a:cs typeface="Open Sans" panose="020B0606030504020204" pitchFamily="34" charset="0"/>
                </a:rPr>
                <a:t>4</a:t>
              </a:r>
            </a:p>
          </p:txBody>
        </p:sp>
      </p:grpSp>
    </p:spTree>
    <p:extLst>
      <p:ext uri="{BB962C8B-B14F-4D97-AF65-F5344CB8AC3E}">
        <p14:creationId xmlns:p14="http://schemas.microsoft.com/office/powerpoint/2010/main" val="5369059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52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D9&quot; g=&quot;D9&quot; b=&quot;D9&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n469xK0Juf0fdpsdc70O3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wkvpBoZC9Osv4RqcnGn2b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Ik54zHxL2Lo5RCCLVJoQ2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0XmzPJw.tZCRwA.qbX0P3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GqE1IgGY221oIHd4he0hu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dBw.CC17huNhaAOX1nNok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NKjSTCd5Hkjx7fMIrqM2X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LbRVWTCVIoHPXzJDESw9b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OwTn.yJrp93ksdWVPmeho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XlKU.gwum.19EYUAwichy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i_.t4vkPgP.7xx2kbzmf.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_sAN78se6_JUlNrlpdHfa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5ESu5mYAmaKX1yHUZk5nI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jZNd9az7Uf.bunC00rYb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tmdP_mqBDuhBgdz64nLIt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Z..DIzbPVpJ9hsC3vKA1X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kfVUk0QvABNdE6DfXpUlh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WeLvtgKDtBCQDldACF8B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_QvwgBGHxaNdtUcAUbpk9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d8s_AeFgY7etXktwMxRE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ASqgv34oLln1IsMjbzBpz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CaYpK_yrrtZ0e7AyyZRUT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ndrXySGkmKY1p9HJN3TWk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sDhGzuA14JwzJN3t9_AEN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Bnr3jcREmOK_xUQyMUX2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eiJRhc1WZQ0j6JBBOuB8w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G1pDPrdaeBrRHhbi0ShA4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CDhmbQGXnfygU9wAL3rYp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y3kku8nWZvS.1BTd1s89R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tDojYIlsG96gQkX3OZEhq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GSHWQy.yBCtJJeYXPTzDD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mnUwhBqcq8JglA2zRHaL3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e7zy6eiDUL0.l80PS9sKoA"/>
</p:tagLst>
</file>

<file path=ppt/theme/theme1.xml><?xml version="1.0" encoding="utf-8"?>
<a:theme xmlns:a="http://schemas.openxmlformats.org/drawingml/2006/main" name="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orlage_16zu9.pptx" id="{05EB8C7A-9C80-4DF4-90BF-BC450BE4494E}" vid="{D2A83284-C699-4422-9E44-5B31EA98D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C033F32-FE5F-41DF-8C5C-F485334DB980}">
  <we:reference id="wa104381411" version="2.4.5.0" store="de-DE" storeType="OMEX"/>
  <we:alternateReferences>
    <we:reference id="WA104381411" version="2.4.5.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39930C025F35447A43F0EA3525EDD7E" ma:contentTypeVersion="3" ma:contentTypeDescription="Ein neues Dokument erstellen." ma:contentTypeScope="" ma:versionID="2394b2bb837d51b6cc1e65b5eaadd1d8">
  <xsd:schema xmlns:xsd="http://www.w3.org/2001/XMLSchema" xmlns:xs="http://www.w3.org/2001/XMLSchema" xmlns:p="http://schemas.microsoft.com/office/2006/metadata/properties" xmlns:ns2="63b65b95-86b4-4581-9bc9-ff10b603fd1b" targetNamespace="http://schemas.microsoft.com/office/2006/metadata/properties" ma:root="true" ma:fieldsID="822190c6b117c5dfc0778f20f4f08e2f" ns2:_="">
    <xsd:import namespace="63b65b95-86b4-4581-9bc9-ff10b603fd1b"/>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b65b95-86b4-4581-9bc9-ff10b603fd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187944-27EA-4352-819A-D3F1AD6583BD}">
  <ds:schemaRefs>
    <ds:schemaRef ds:uri="63b65b95-86b4-4581-9bc9-ff10b603fd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FA3045F-DEA7-4483-88A2-CF6104897212}">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elements/1.1/"/>
    <ds:schemaRef ds:uri="http://purl.org/dc/terms/"/>
    <ds:schemaRef ds:uri="63b65b95-86b4-4581-9bc9-ff10b603fd1b"/>
  </ds:schemaRefs>
</ds:datastoreItem>
</file>

<file path=customXml/itemProps3.xml><?xml version="1.0" encoding="utf-8"?>
<ds:datastoreItem xmlns:ds="http://schemas.openxmlformats.org/officeDocument/2006/customXml" ds:itemID="{F11FFD49-423A-4E35-BE64-4A36596818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AVT Präsentationsvorlage_16zu9</Template>
  <TotalTime>7618</TotalTime>
  <Words>2848</Words>
  <Application>Microsoft Office PowerPoint</Application>
  <PresentationFormat>Widescreen</PresentationFormat>
  <Paragraphs>428</Paragraphs>
  <Slides>15</Slides>
  <Notes>14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7" baseType="lpstr">
      <vt:lpstr>Arial</vt:lpstr>
      <vt:lpstr>Calibri</vt:lpstr>
      <vt:lpstr>Cambria</vt:lpstr>
      <vt:lpstr>Cambria Math</vt:lpstr>
      <vt:lpstr>Montserrat</vt:lpstr>
      <vt:lpstr>Montserrat Light</vt:lpstr>
      <vt:lpstr>Open Sans Semibold</vt:lpstr>
      <vt:lpstr>Symbol</vt:lpstr>
      <vt:lpstr>Times New Roman</vt:lpstr>
      <vt:lpstr>Wingdings</vt:lpstr>
      <vt:lpstr>RWTH Inhaltsfolien</vt:lpstr>
      <vt:lpstr>think-cell Slide</vt:lpstr>
      <vt:lpstr>Leveraging Natural Language Processing Techniques for Stock Price Prediction  </vt:lpstr>
      <vt:lpstr>Content</vt:lpstr>
      <vt:lpstr>Quantitative funds have seen a significant growth in assets under management, with a 10% CAGR – Trend underscores the increasing importance of data-driven investment strategies</vt:lpstr>
      <vt:lpstr>Sentiment analysis is rapidly evolving, with major contributions from both academic research and practical implementations, especially in natural language processing and finance</vt:lpstr>
      <vt:lpstr>To evaluate sentiment algorithms and their impact on stock predictions, we aim to benchmark their performance and predict their real-world influence, requiring two datasets for analysis</vt:lpstr>
      <vt:lpstr>Sentiment analysis of labeled dataset reveals 59% neutral, 28% positive, and 13% negative sentiments – Highlighting the data imbalance of financial news</vt:lpstr>
      <vt:lpstr>Benchmarking sentiment analysis models using lexicon, machine learning, deep learning, and transformer-based approaches requires iterative tuning and evaluation through cross-validation</vt:lpstr>
      <vt:lpstr>The process for analyzing stock news and price data involves sourcing, cleaning, and excluding outliers – We can observe that the percentiles are diverging over time</vt:lpstr>
      <vt:lpstr>Stock market data is classified using sentiment analysis tools like VADER, SVM, and FinBERT, and these classifications are used in regression models to predict stock prices</vt:lpstr>
      <vt:lpstr>FinBERT outperforms other models in financial sentiment analysis, demonstrating the highest accuracy and macro average F1-score – both with a score of 95%</vt:lpstr>
      <vt:lpstr>All algorithms can predict negative stock movement with statistically significance – OLS reveals SVM and FinBERT perform best, accurately classifying many articles as non-negative</vt:lpstr>
      <vt:lpstr>SVM has the best risk-adjusted and stable return, while FinBERT offers the highest overall expected growth potential per day - MLP with negative performance </vt:lpstr>
      <vt:lpstr>Sentiment-based trading comes with significant risks, such as transaction costs – Frequent trading can erode profits and external factors impact effectiveness of these strategies</vt:lpstr>
      <vt:lpstr>Next Steps…</vt:lpstr>
      <vt:lpstr>PowerPoint Presentation</vt:lpstr>
    </vt:vector>
  </TitlesOfParts>
  <Company>AVT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Entwicklung eines Tools zur automatischen Kontaktwinkelbestimmung bei Tropfen auf Oberflächen</dc:title>
  <dc:creator>Kristina Mielke</dc:creator>
  <cp:lastModifiedBy>Boyu Wu</cp:lastModifiedBy>
  <cp:revision>11</cp:revision>
  <dcterms:created xsi:type="dcterms:W3CDTF">2023-02-26T12:25:00Z</dcterms:created>
  <dcterms:modified xsi:type="dcterms:W3CDTF">2024-08-15T06:58:21Z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0x010100139930C025F35447A43F0EA3525EDD7E</vt:lpwstr>
  </property>
  <property fmtid="{D5CDD505-2E9C-101B-9397-08002B2CF9AE}" pid="3" name="MediaServiceImageTags">
    <vt:lpwstr/>
  </property>
</Properties>
</file>